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7"/>
  </p:notesMasterIdLst>
  <p:handoutMasterIdLst>
    <p:handoutMasterId r:id="rId18"/>
  </p:handoutMasterIdLst>
  <p:sldIdLst>
    <p:sldId id="256" r:id="rId5"/>
    <p:sldId id="287" r:id="rId6"/>
    <p:sldId id="259" r:id="rId7"/>
    <p:sldId id="291" r:id="rId8"/>
    <p:sldId id="281" r:id="rId9"/>
    <p:sldId id="304" r:id="rId10"/>
    <p:sldId id="305" r:id="rId11"/>
    <p:sldId id="292" r:id="rId12"/>
    <p:sldId id="288" r:id="rId13"/>
    <p:sldId id="306" r:id="rId14"/>
    <p:sldId id="262" r:id="rId15"/>
    <p:sldId id="30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598" autoAdjust="0"/>
  </p:normalViewPr>
  <p:slideViewPr>
    <p:cSldViewPr snapToGrid="0">
      <p:cViewPr varScale="1">
        <p:scale>
          <a:sx n="70" d="100"/>
          <a:sy n="70" d="100"/>
        </p:scale>
        <p:origin x="84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2" Type="http://schemas.openxmlformats.org/officeDocument/2006/relationships/hyperlink" Target="https://docs.google.com/spreadsheets/d/1hTs_PB7KuTMBtNMESFEGuK-0abzhNxVv4tgpI5-iKe8/edit#gid=1171606318" TargetMode="External"/><Relationship Id="rId1" Type="http://schemas.openxmlformats.org/officeDocument/2006/relationships/hyperlink" Target="https://libraryof1000books.wordpress.com/the-list-of-1000-books/" TargetMode="External"/></Relationships>
</file>

<file path=ppt/diagrams/_rels/drawing1.xml.rels><?xml version="1.0" encoding="UTF-8" standalone="yes"?>
<Relationships xmlns="http://schemas.openxmlformats.org/package/2006/relationships"><Relationship Id="rId2" Type="http://schemas.openxmlformats.org/officeDocument/2006/relationships/hyperlink" Target="https://libraryof1000books.wordpress.com/the-list-of-1000-books/" TargetMode="External"/><Relationship Id="rId1" Type="http://schemas.openxmlformats.org/officeDocument/2006/relationships/hyperlink" Target="https://docs.google.com/spreadsheets/d/1hTs_PB7KuTMBtNMESFEGuK-0abzhNxVv4tgpI5-iKe8/edit#gid=1171606318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F0074C-CD95-4D96-A0BC-41E17C10A6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4CA3A0-C60D-409C-A238-BD18C8E3CEDA}">
      <dgm:prSet phldrT="[Text]" phldr="0" custT="1"/>
      <dgm:spPr/>
      <dgm:t>
        <a:bodyPr/>
        <a:lstStyle/>
        <a:p>
          <a:r>
            <a:rPr lang="en-US" sz="2800" dirty="0">
              <a:latin typeface="+mj-lt"/>
            </a:rPr>
            <a:t>Banned Books</a:t>
          </a:r>
        </a:p>
      </dgm:t>
    </dgm:pt>
    <dgm:pt modelId="{AB21B411-D689-4756-9B2F-2C2AF11BE819}" type="parTrans" cxnId="{68A93DC5-436D-4276-9A21-DF68CEB42BE5}">
      <dgm:prSet/>
      <dgm:spPr/>
      <dgm:t>
        <a:bodyPr/>
        <a:lstStyle/>
        <a:p>
          <a:endParaRPr lang="en-US"/>
        </a:p>
      </dgm:t>
    </dgm:pt>
    <dgm:pt modelId="{A106C92C-0FC9-4FE9-AA36-A6F8685E9C9D}" type="sibTrans" cxnId="{68A93DC5-436D-4276-9A21-DF68CEB42BE5}">
      <dgm:prSet/>
      <dgm:spPr/>
      <dgm:t>
        <a:bodyPr/>
        <a:lstStyle/>
        <a:p>
          <a:endParaRPr lang="en-US"/>
        </a:p>
      </dgm:t>
    </dgm:pt>
    <dgm:pt modelId="{84F8488D-ADE6-4E3C-89F8-9D2278C8490E}">
      <dgm:prSet phldrT="[Text]" phldr="0" custT="1"/>
      <dgm:spPr/>
      <dgm:t>
        <a:bodyPr/>
        <a:lstStyle/>
        <a:p>
          <a:r>
            <a:rPr lang="en-US" sz="2800" dirty="0">
              <a:latin typeface="+mj-lt"/>
            </a:rPr>
            <a:t>Non-Banned Books</a:t>
          </a:r>
        </a:p>
      </dgm:t>
    </dgm:pt>
    <dgm:pt modelId="{2C93A761-BBE7-42E7-8034-DD768C485569}" type="parTrans" cxnId="{9DC366E5-64ED-4450-BA6B-3B3234EF988C}">
      <dgm:prSet/>
      <dgm:spPr/>
      <dgm:t>
        <a:bodyPr/>
        <a:lstStyle/>
        <a:p>
          <a:endParaRPr lang="en-US"/>
        </a:p>
      </dgm:t>
    </dgm:pt>
    <dgm:pt modelId="{471C7804-89CA-4E03-B237-601D183366DD}" type="sibTrans" cxnId="{9DC366E5-64ED-4450-BA6B-3B3234EF988C}">
      <dgm:prSet/>
      <dgm:spPr/>
      <dgm:t>
        <a:bodyPr/>
        <a:lstStyle/>
        <a:p>
          <a:endParaRPr lang="en-US"/>
        </a:p>
      </dgm:t>
    </dgm:pt>
    <dgm:pt modelId="{4BDBF9C9-7154-4D1D-88B9-A172B3CC822D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Using </a:t>
          </a:r>
          <a:r>
            <a:rPr lang="en-US" sz="1600" b="0" i="0" dirty="0" err="1"/>
            <a:t>BeautifulSoup</a:t>
          </a:r>
          <a:r>
            <a:rPr lang="en-US" sz="1600" b="0" i="0" dirty="0"/>
            <a:t>, I scraped my non-banned books from a private blog, </a:t>
          </a:r>
          <a:r>
            <a:rPr lang="en-US" sz="1600" b="0" i="0" dirty="0">
              <a:hlinkClick xmlns:r="http://schemas.openxmlformats.org/officeDocument/2006/relationships" r:id="rId1"/>
            </a:rPr>
            <a:t>Library of 1000 Books</a:t>
          </a:r>
          <a:r>
            <a:rPr lang="en-US" sz="1600" b="0" i="0" dirty="0"/>
            <a:t>. I checked for overlap with the PEN America list and removed duplicates.</a:t>
          </a:r>
          <a:endParaRPr lang="en-US" sz="1600" dirty="0"/>
        </a:p>
      </dgm:t>
    </dgm:pt>
    <dgm:pt modelId="{7650B969-1C89-4129-833A-618BF2FB4227}" type="parTrans" cxnId="{96B7605A-F74C-4C10-B515-E2166B517AB6}">
      <dgm:prSet/>
      <dgm:spPr/>
      <dgm:t>
        <a:bodyPr/>
        <a:lstStyle/>
        <a:p>
          <a:endParaRPr lang="en-US"/>
        </a:p>
      </dgm:t>
    </dgm:pt>
    <dgm:pt modelId="{F866FFB4-154D-4A77-B7E1-49EC6C22F511}" type="sibTrans" cxnId="{96B7605A-F74C-4C10-B515-E2166B517AB6}">
      <dgm:prSet/>
      <dgm:spPr/>
      <dgm:t>
        <a:bodyPr/>
        <a:lstStyle/>
        <a:p>
          <a:endParaRPr lang="en-US"/>
        </a:p>
      </dgm:t>
    </dgm:pt>
    <dgm:pt modelId="{918661F9-E64C-4375-9893-C048FBA79B0C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I sourced my banned books from PEN America (</a:t>
          </a:r>
          <a:r>
            <a:rPr lang="en-US" sz="1600" dirty="0">
              <a:hlinkClick xmlns:r="http://schemas.openxmlformats.org/officeDocument/2006/relationships" r:id="rId2"/>
            </a:rPr>
            <a:t>spreadsheet here</a:t>
          </a:r>
          <a:r>
            <a:rPr lang="en-US" sz="1600" dirty="0"/>
            <a:t>). These book bans occurred from July 1, 2021 - June 30, 2022.</a:t>
          </a:r>
        </a:p>
      </dgm:t>
    </dgm:pt>
    <dgm:pt modelId="{EC767610-D9C5-4B4C-AF84-947E2A952C06}" type="parTrans" cxnId="{4DC28AF6-4A56-43A5-A837-59D2BFCBE4CA}">
      <dgm:prSet/>
      <dgm:spPr/>
      <dgm:t>
        <a:bodyPr/>
        <a:lstStyle/>
        <a:p>
          <a:endParaRPr lang="en-US"/>
        </a:p>
      </dgm:t>
    </dgm:pt>
    <dgm:pt modelId="{CCD1F4A3-4632-48F8-AF66-05C7E1208038}" type="sibTrans" cxnId="{4DC28AF6-4A56-43A5-A837-59D2BFCBE4CA}">
      <dgm:prSet/>
      <dgm:spPr/>
      <dgm:t>
        <a:bodyPr/>
        <a:lstStyle/>
        <a:p>
          <a:endParaRPr lang="en-US"/>
        </a:p>
      </dgm:t>
    </dgm:pt>
    <dgm:pt modelId="{9A91899D-3BF8-4D96-B5F2-5C38A62ABF10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solidFill>
                <a:srgbClr val="FFFFFF"/>
              </a:solidFill>
              <a:latin typeface="Univers Condensed"/>
              <a:ea typeface="+mn-ea"/>
              <a:cs typeface="+mn-cs"/>
            </a:rPr>
            <a:t>Book Descriptions</a:t>
          </a:r>
        </a:p>
      </dgm:t>
    </dgm:pt>
    <dgm:pt modelId="{49260465-83A9-4B0E-8DBF-688770E8EEE4}" type="parTrans" cxnId="{BE9EE61D-FCE5-431C-A388-A216268775A4}">
      <dgm:prSet/>
      <dgm:spPr/>
      <dgm:t>
        <a:bodyPr/>
        <a:lstStyle/>
        <a:p>
          <a:endParaRPr lang="en-US"/>
        </a:p>
      </dgm:t>
    </dgm:pt>
    <dgm:pt modelId="{83817B0C-D3EC-4427-9D4C-09BE641F8A38}" type="sibTrans" cxnId="{BE9EE61D-FCE5-431C-A388-A216268775A4}">
      <dgm:prSet/>
      <dgm:spPr/>
      <dgm:t>
        <a:bodyPr/>
        <a:lstStyle/>
        <a:p>
          <a:endParaRPr lang="en-US"/>
        </a:p>
      </dgm:t>
    </dgm:pt>
    <dgm:pt modelId="{C1E8E8BC-BA46-4B49-881D-6CC63FA11489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Using the Google Books API, I pulled Book Descriptions for both spreadsheets (banned and well-known books). I was not able to pull descriptions for all books.</a:t>
          </a:r>
        </a:p>
      </dgm:t>
    </dgm:pt>
    <dgm:pt modelId="{5E6745D5-B240-4BD3-966B-DDFBCC76CEA9}" type="parTrans" cxnId="{2D7E1CF9-5A89-4791-A494-7355D0B81E75}">
      <dgm:prSet/>
      <dgm:spPr/>
      <dgm:t>
        <a:bodyPr/>
        <a:lstStyle/>
        <a:p>
          <a:endParaRPr lang="en-US"/>
        </a:p>
      </dgm:t>
    </dgm:pt>
    <dgm:pt modelId="{89F901DD-96D2-40BE-A427-C289D35DFFEE}" type="sibTrans" cxnId="{2D7E1CF9-5A89-4791-A494-7355D0B81E75}">
      <dgm:prSet/>
      <dgm:spPr/>
      <dgm:t>
        <a:bodyPr/>
        <a:lstStyle/>
        <a:p>
          <a:endParaRPr lang="en-US"/>
        </a:p>
      </dgm:t>
    </dgm:pt>
    <dgm:pt modelId="{B764202E-67AB-40C2-9381-682D61F0B180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solidFill>
                <a:srgbClr val="FFFFFF"/>
              </a:solidFill>
              <a:latin typeface="Univers Condensed"/>
              <a:ea typeface="+mn-ea"/>
              <a:cs typeface="+mn-cs"/>
            </a:rPr>
            <a:t>Final Dataset</a:t>
          </a:r>
        </a:p>
      </dgm:t>
    </dgm:pt>
    <dgm:pt modelId="{785340BF-4DB5-4973-8DAD-FD15AD3E5025}" type="parTrans" cxnId="{4F52543E-8D34-4B71-9BA8-F4229D496747}">
      <dgm:prSet/>
      <dgm:spPr/>
      <dgm:t>
        <a:bodyPr/>
        <a:lstStyle/>
        <a:p>
          <a:endParaRPr lang="en-US"/>
        </a:p>
      </dgm:t>
    </dgm:pt>
    <dgm:pt modelId="{CB8AB681-D159-4EF3-8C3A-712F21456B68}" type="sibTrans" cxnId="{4F52543E-8D34-4B71-9BA8-F4229D496747}">
      <dgm:prSet/>
      <dgm:spPr/>
      <dgm:t>
        <a:bodyPr/>
        <a:lstStyle/>
        <a:p>
          <a:endParaRPr lang="en-US"/>
        </a:p>
      </dgm:t>
    </dgm:pt>
    <dgm:pt modelId="{9F4D661F-88E5-4D58-8EB1-04F907F95795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After cleaning, I was left with a total of 1477 books, 938 of which were banned and 539 of which were not banned.</a:t>
          </a:r>
        </a:p>
      </dgm:t>
    </dgm:pt>
    <dgm:pt modelId="{050071CE-9EB1-4DF9-8C34-716F35C120D6}" type="parTrans" cxnId="{AD0B7C0C-933A-48A0-BFE2-E8CF649F517E}">
      <dgm:prSet/>
      <dgm:spPr/>
      <dgm:t>
        <a:bodyPr/>
        <a:lstStyle/>
        <a:p>
          <a:endParaRPr lang="en-US"/>
        </a:p>
      </dgm:t>
    </dgm:pt>
    <dgm:pt modelId="{200D0933-F94C-4A69-84EB-D116EDE76BF9}" type="sibTrans" cxnId="{AD0B7C0C-933A-48A0-BFE2-E8CF649F517E}">
      <dgm:prSet/>
      <dgm:spPr/>
      <dgm:t>
        <a:bodyPr/>
        <a:lstStyle/>
        <a:p>
          <a:endParaRPr lang="en-US"/>
        </a:p>
      </dgm:t>
    </dgm:pt>
    <dgm:pt modelId="{5FEDAFA0-9B9E-4637-9C78-2E9AE9E3427E}" type="pres">
      <dgm:prSet presAssocID="{89F0074C-CD95-4D96-A0BC-41E17C10A63E}" presName="Name0" presStyleCnt="0">
        <dgm:presLayoutVars>
          <dgm:dir/>
          <dgm:animLvl val="lvl"/>
          <dgm:resizeHandles val="exact"/>
        </dgm:presLayoutVars>
      </dgm:prSet>
      <dgm:spPr/>
    </dgm:pt>
    <dgm:pt modelId="{2782B8EC-FD3F-4818-A95D-C67980F26497}" type="pres">
      <dgm:prSet presAssocID="{BA4CA3A0-C60D-409C-A238-BD18C8E3CEDA}" presName="composite" presStyleCnt="0"/>
      <dgm:spPr/>
    </dgm:pt>
    <dgm:pt modelId="{AFF01C75-BFE5-4EEE-9EDF-01EE647281A2}" type="pres">
      <dgm:prSet presAssocID="{BA4CA3A0-C60D-409C-A238-BD18C8E3CEDA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45CD22F7-2BC0-4C54-B0D5-7F381BF45A76}" type="pres">
      <dgm:prSet presAssocID="{BA4CA3A0-C60D-409C-A238-BD18C8E3CEDA}" presName="desTx" presStyleLbl="alignAccFollowNode1" presStyleIdx="0" presStyleCnt="4">
        <dgm:presLayoutVars>
          <dgm:bulletEnabled val="1"/>
        </dgm:presLayoutVars>
      </dgm:prSet>
      <dgm:spPr/>
    </dgm:pt>
    <dgm:pt modelId="{81F401B9-EC7A-43F6-BE53-64E6C7C5AD3C}" type="pres">
      <dgm:prSet presAssocID="{A106C92C-0FC9-4FE9-AA36-A6F8685E9C9D}" presName="space" presStyleCnt="0"/>
      <dgm:spPr/>
    </dgm:pt>
    <dgm:pt modelId="{2F492C0E-DC92-4D32-B9D2-583528FF758D}" type="pres">
      <dgm:prSet presAssocID="{84F8488D-ADE6-4E3C-89F8-9D2278C8490E}" presName="composite" presStyleCnt="0"/>
      <dgm:spPr/>
    </dgm:pt>
    <dgm:pt modelId="{EA261386-0CBB-4C34-B42F-E150678D9C06}" type="pres">
      <dgm:prSet presAssocID="{84F8488D-ADE6-4E3C-89F8-9D2278C8490E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0897E450-147D-4359-8F67-7B12FAF8A274}" type="pres">
      <dgm:prSet presAssocID="{84F8488D-ADE6-4E3C-89F8-9D2278C8490E}" presName="desTx" presStyleLbl="alignAccFollowNode1" presStyleIdx="1" presStyleCnt="4">
        <dgm:presLayoutVars>
          <dgm:bulletEnabled val="1"/>
        </dgm:presLayoutVars>
      </dgm:prSet>
      <dgm:spPr/>
    </dgm:pt>
    <dgm:pt modelId="{441D1407-8D81-4383-8445-0B86B9CB8CEA}" type="pres">
      <dgm:prSet presAssocID="{471C7804-89CA-4E03-B237-601D183366DD}" presName="space" presStyleCnt="0"/>
      <dgm:spPr/>
    </dgm:pt>
    <dgm:pt modelId="{043C4C5B-78C9-4FC4-B685-DBF687AFBFB3}" type="pres">
      <dgm:prSet presAssocID="{9A91899D-3BF8-4D96-B5F2-5C38A62ABF10}" presName="composite" presStyleCnt="0"/>
      <dgm:spPr/>
    </dgm:pt>
    <dgm:pt modelId="{34724B69-35BA-4743-94A4-9751E4526F80}" type="pres">
      <dgm:prSet presAssocID="{9A91899D-3BF8-4D96-B5F2-5C38A62ABF10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8A2D1A56-42FE-426A-A323-1FF945DF3F13}" type="pres">
      <dgm:prSet presAssocID="{9A91899D-3BF8-4D96-B5F2-5C38A62ABF10}" presName="desTx" presStyleLbl="alignAccFollowNode1" presStyleIdx="2" presStyleCnt="4">
        <dgm:presLayoutVars>
          <dgm:bulletEnabled val="1"/>
        </dgm:presLayoutVars>
      </dgm:prSet>
      <dgm:spPr/>
    </dgm:pt>
    <dgm:pt modelId="{0133FCE4-E9B8-40C9-AFF2-A27A1BEF9E47}" type="pres">
      <dgm:prSet presAssocID="{83817B0C-D3EC-4427-9D4C-09BE641F8A38}" presName="space" presStyleCnt="0"/>
      <dgm:spPr/>
    </dgm:pt>
    <dgm:pt modelId="{1DFD548B-0568-480C-9043-8ADF41E49A08}" type="pres">
      <dgm:prSet presAssocID="{B764202E-67AB-40C2-9381-682D61F0B180}" presName="composite" presStyleCnt="0"/>
      <dgm:spPr/>
    </dgm:pt>
    <dgm:pt modelId="{1B8451EB-8519-497F-BC58-A97597D04345}" type="pres">
      <dgm:prSet presAssocID="{B764202E-67AB-40C2-9381-682D61F0B180}" presName="parTx" presStyleLbl="alignNode1" presStyleIdx="3" presStyleCnt="4" custLinFactNeighborX="79" custLinFactNeighborY="1951">
        <dgm:presLayoutVars>
          <dgm:chMax val="0"/>
          <dgm:chPref val="0"/>
          <dgm:bulletEnabled val="1"/>
        </dgm:presLayoutVars>
      </dgm:prSet>
      <dgm:spPr/>
    </dgm:pt>
    <dgm:pt modelId="{06858AAC-B68B-4884-8387-DCB75F527B7D}" type="pres">
      <dgm:prSet presAssocID="{B764202E-67AB-40C2-9381-682D61F0B180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AD0B7C0C-933A-48A0-BFE2-E8CF649F517E}" srcId="{B764202E-67AB-40C2-9381-682D61F0B180}" destId="{9F4D661F-88E5-4D58-8EB1-04F907F95795}" srcOrd="0" destOrd="0" parTransId="{050071CE-9EB1-4DF9-8C34-716F35C120D6}" sibTransId="{200D0933-F94C-4A69-84EB-D116EDE76BF9}"/>
    <dgm:cxn modelId="{B15A1B0E-B080-4D14-8610-E7770E0A85B5}" type="presOf" srcId="{918661F9-E64C-4375-9893-C048FBA79B0C}" destId="{45CD22F7-2BC0-4C54-B0D5-7F381BF45A76}" srcOrd="0" destOrd="0" presId="urn:microsoft.com/office/officeart/2005/8/layout/hList1"/>
    <dgm:cxn modelId="{06107511-A458-41FA-9D5B-B0D6CF27D991}" type="presOf" srcId="{89F0074C-CD95-4D96-A0BC-41E17C10A63E}" destId="{5FEDAFA0-9B9E-4637-9C78-2E9AE9E3427E}" srcOrd="0" destOrd="0" presId="urn:microsoft.com/office/officeart/2005/8/layout/hList1"/>
    <dgm:cxn modelId="{BE9EE61D-FCE5-431C-A388-A216268775A4}" srcId="{89F0074C-CD95-4D96-A0BC-41E17C10A63E}" destId="{9A91899D-3BF8-4D96-B5F2-5C38A62ABF10}" srcOrd="2" destOrd="0" parTransId="{49260465-83A9-4B0E-8DBF-688770E8EEE4}" sibTransId="{83817B0C-D3EC-4427-9D4C-09BE641F8A38}"/>
    <dgm:cxn modelId="{71CF992B-F0D5-46EC-96D3-5C298E15EA48}" type="presOf" srcId="{C1E8E8BC-BA46-4B49-881D-6CC63FA11489}" destId="{8A2D1A56-42FE-426A-A323-1FF945DF3F13}" srcOrd="0" destOrd="0" presId="urn:microsoft.com/office/officeart/2005/8/layout/hList1"/>
    <dgm:cxn modelId="{7AE3AB36-DB91-4044-8836-93C6EFA23263}" type="presOf" srcId="{BA4CA3A0-C60D-409C-A238-BD18C8E3CEDA}" destId="{AFF01C75-BFE5-4EEE-9EDF-01EE647281A2}" srcOrd="0" destOrd="0" presId="urn:microsoft.com/office/officeart/2005/8/layout/hList1"/>
    <dgm:cxn modelId="{4F52543E-8D34-4B71-9BA8-F4229D496747}" srcId="{89F0074C-CD95-4D96-A0BC-41E17C10A63E}" destId="{B764202E-67AB-40C2-9381-682D61F0B180}" srcOrd="3" destOrd="0" parTransId="{785340BF-4DB5-4973-8DAD-FD15AD3E5025}" sibTransId="{CB8AB681-D159-4EF3-8C3A-712F21456B68}"/>
    <dgm:cxn modelId="{0A66624C-E92F-4B8F-8814-3E0CB839F143}" type="presOf" srcId="{9A91899D-3BF8-4D96-B5F2-5C38A62ABF10}" destId="{34724B69-35BA-4743-94A4-9751E4526F80}" srcOrd="0" destOrd="0" presId="urn:microsoft.com/office/officeart/2005/8/layout/hList1"/>
    <dgm:cxn modelId="{96B7605A-F74C-4C10-B515-E2166B517AB6}" srcId="{84F8488D-ADE6-4E3C-89F8-9D2278C8490E}" destId="{4BDBF9C9-7154-4D1D-88B9-A172B3CC822D}" srcOrd="0" destOrd="0" parTransId="{7650B969-1C89-4129-833A-618BF2FB4227}" sibTransId="{F866FFB4-154D-4A77-B7E1-49EC6C22F511}"/>
    <dgm:cxn modelId="{B7CE8B9B-186B-46F9-8941-8B94EBF5AD52}" type="presOf" srcId="{B764202E-67AB-40C2-9381-682D61F0B180}" destId="{1B8451EB-8519-497F-BC58-A97597D04345}" srcOrd="0" destOrd="0" presId="urn:microsoft.com/office/officeart/2005/8/layout/hList1"/>
    <dgm:cxn modelId="{4413EFA4-01DA-4F08-B958-81BCFEC9C2E6}" type="presOf" srcId="{9F4D661F-88E5-4D58-8EB1-04F907F95795}" destId="{06858AAC-B68B-4884-8387-DCB75F527B7D}" srcOrd="0" destOrd="0" presId="urn:microsoft.com/office/officeart/2005/8/layout/hList1"/>
    <dgm:cxn modelId="{169B46B8-008C-4937-9AFA-B1AE705BDAAD}" type="presOf" srcId="{4BDBF9C9-7154-4D1D-88B9-A172B3CC822D}" destId="{0897E450-147D-4359-8F67-7B12FAF8A274}" srcOrd="0" destOrd="0" presId="urn:microsoft.com/office/officeart/2005/8/layout/hList1"/>
    <dgm:cxn modelId="{086637C3-FBCF-446A-BBE8-1D8808AE75E2}" type="presOf" srcId="{84F8488D-ADE6-4E3C-89F8-9D2278C8490E}" destId="{EA261386-0CBB-4C34-B42F-E150678D9C06}" srcOrd="0" destOrd="0" presId="urn:microsoft.com/office/officeart/2005/8/layout/hList1"/>
    <dgm:cxn modelId="{68A93DC5-436D-4276-9A21-DF68CEB42BE5}" srcId="{89F0074C-CD95-4D96-A0BC-41E17C10A63E}" destId="{BA4CA3A0-C60D-409C-A238-BD18C8E3CEDA}" srcOrd="0" destOrd="0" parTransId="{AB21B411-D689-4756-9B2F-2C2AF11BE819}" sibTransId="{A106C92C-0FC9-4FE9-AA36-A6F8685E9C9D}"/>
    <dgm:cxn modelId="{9DC366E5-64ED-4450-BA6B-3B3234EF988C}" srcId="{89F0074C-CD95-4D96-A0BC-41E17C10A63E}" destId="{84F8488D-ADE6-4E3C-89F8-9D2278C8490E}" srcOrd="1" destOrd="0" parTransId="{2C93A761-BBE7-42E7-8034-DD768C485569}" sibTransId="{471C7804-89CA-4E03-B237-601D183366DD}"/>
    <dgm:cxn modelId="{4DC28AF6-4A56-43A5-A837-59D2BFCBE4CA}" srcId="{BA4CA3A0-C60D-409C-A238-BD18C8E3CEDA}" destId="{918661F9-E64C-4375-9893-C048FBA79B0C}" srcOrd="0" destOrd="0" parTransId="{EC767610-D9C5-4B4C-AF84-947E2A952C06}" sibTransId="{CCD1F4A3-4632-48F8-AF66-05C7E1208038}"/>
    <dgm:cxn modelId="{2D7E1CF9-5A89-4791-A494-7355D0B81E75}" srcId="{9A91899D-3BF8-4D96-B5F2-5C38A62ABF10}" destId="{C1E8E8BC-BA46-4B49-881D-6CC63FA11489}" srcOrd="0" destOrd="0" parTransId="{5E6745D5-B240-4BD3-966B-DDFBCC76CEA9}" sibTransId="{89F901DD-96D2-40BE-A427-C289D35DFFEE}"/>
    <dgm:cxn modelId="{CE6620C9-ABB3-492F-B65B-027706DC7FD6}" type="presParOf" srcId="{5FEDAFA0-9B9E-4637-9C78-2E9AE9E3427E}" destId="{2782B8EC-FD3F-4818-A95D-C67980F26497}" srcOrd="0" destOrd="0" presId="urn:microsoft.com/office/officeart/2005/8/layout/hList1"/>
    <dgm:cxn modelId="{E7DEDF63-AD77-48F0-AE74-918CBD0FED04}" type="presParOf" srcId="{2782B8EC-FD3F-4818-A95D-C67980F26497}" destId="{AFF01C75-BFE5-4EEE-9EDF-01EE647281A2}" srcOrd="0" destOrd="0" presId="urn:microsoft.com/office/officeart/2005/8/layout/hList1"/>
    <dgm:cxn modelId="{A25FB9BF-C8EC-4EB5-B606-97032B2681A1}" type="presParOf" srcId="{2782B8EC-FD3F-4818-A95D-C67980F26497}" destId="{45CD22F7-2BC0-4C54-B0D5-7F381BF45A76}" srcOrd="1" destOrd="0" presId="urn:microsoft.com/office/officeart/2005/8/layout/hList1"/>
    <dgm:cxn modelId="{698AEE55-0375-4E67-A0F8-1E9E97FFDE59}" type="presParOf" srcId="{5FEDAFA0-9B9E-4637-9C78-2E9AE9E3427E}" destId="{81F401B9-EC7A-43F6-BE53-64E6C7C5AD3C}" srcOrd="1" destOrd="0" presId="urn:microsoft.com/office/officeart/2005/8/layout/hList1"/>
    <dgm:cxn modelId="{BD308334-3D59-491A-83D0-B641B64D0B12}" type="presParOf" srcId="{5FEDAFA0-9B9E-4637-9C78-2E9AE9E3427E}" destId="{2F492C0E-DC92-4D32-B9D2-583528FF758D}" srcOrd="2" destOrd="0" presId="urn:microsoft.com/office/officeart/2005/8/layout/hList1"/>
    <dgm:cxn modelId="{BC0EA3F5-617B-40C2-BDD2-9BF7374DC39C}" type="presParOf" srcId="{2F492C0E-DC92-4D32-B9D2-583528FF758D}" destId="{EA261386-0CBB-4C34-B42F-E150678D9C06}" srcOrd="0" destOrd="0" presId="urn:microsoft.com/office/officeart/2005/8/layout/hList1"/>
    <dgm:cxn modelId="{CD48B2B3-B74F-497D-B1EE-B0CD6F3E2EF8}" type="presParOf" srcId="{2F492C0E-DC92-4D32-B9D2-583528FF758D}" destId="{0897E450-147D-4359-8F67-7B12FAF8A274}" srcOrd="1" destOrd="0" presId="urn:microsoft.com/office/officeart/2005/8/layout/hList1"/>
    <dgm:cxn modelId="{A59ABF17-3E21-40AE-A60F-A3DE77D7372A}" type="presParOf" srcId="{5FEDAFA0-9B9E-4637-9C78-2E9AE9E3427E}" destId="{441D1407-8D81-4383-8445-0B86B9CB8CEA}" srcOrd="3" destOrd="0" presId="urn:microsoft.com/office/officeart/2005/8/layout/hList1"/>
    <dgm:cxn modelId="{69D54E81-B140-427D-9631-59A734CA6E8D}" type="presParOf" srcId="{5FEDAFA0-9B9E-4637-9C78-2E9AE9E3427E}" destId="{043C4C5B-78C9-4FC4-B685-DBF687AFBFB3}" srcOrd="4" destOrd="0" presId="urn:microsoft.com/office/officeart/2005/8/layout/hList1"/>
    <dgm:cxn modelId="{5BBF0560-6949-4038-A5C3-5ACCCCA010C4}" type="presParOf" srcId="{043C4C5B-78C9-4FC4-B685-DBF687AFBFB3}" destId="{34724B69-35BA-4743-94A4-9751E4526F80}" srcOrd="0" destOrd="0" presId="urn:microsoft.com/office/officeart/2005/8/layout/hList1"/>
    <dgm:cxn modelId="{38158340-C0F5-4E33-870F-B786C2FAFF86}" type="presParOf" srcId="{043C4C5B-78C9-4FC4-B685-DBF687AFBFB3}" destId="{8A2D1A56-42FE-426A-A323-1FF945DF3F13}" srcOrd="1" destOrd="0" presId="urn:microsoft.com/office/officeart/2005/8/layout/hList1"/>
    <dgm:cxn modelId="{552AE7CA-CE31-4379-B1E5-EA8975F46481}" type="presParOf" srcId="{5FEDAFA0-9B9E-4637-9C78-2E9AE9E3427E}" destId="{0133FCE4-E9B8-40C9-AFF2-A27A1BEF9E47}" srcOrd="5" destOrd="0" presId="urn:microsoft.com/office/officeart/2005/8/layout/hList1"/>
    <dgm:cxn modelId="{FD6A1B10-6C5D-452F-B6FB-AEC4EFC81628}" type="presParOf" srcId="{5FEDAFA0-9B9E-4637-9C78-2E9AE9E3427E}" destId="{1DFD548B-0568-480C-9043-8ADF41E49A08}" srcOrd="6" destOrd="0" presId="urn:microsoft.com/office/officeart/2005/8/layout/hList1"/>
    <dgm:cxn modelId="{6A015CA9-8ECF-437D-9445-E6940849CB83}" type="presParOf" srcId="{1DFD548B-0568-480C-9043-8ADF41E49A08}" destId="{1B8451EB-8519-497F-BC58-A97597D04345}" srcOrd="0" destOrd="0" presId="urn:microsoft.com/office/officeart/2005/8/layout/hList1"/>
    <dgm:cxn modelId="{3FC20001-8AEB-49AB-B689-3DB257764BD6}" type="presParOf" srcId="{1DFD548B-0568-480C-9043-8ADF41E49A08}" destId="{06858AAC-B68B-4884-8387-DCB75F527B7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0074C-CD95-4D96-A0BC-41E17C10A6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4F8488D-ADE6-4E3C-89F8-9D2278C8490E}">
      <dgm:prSet phldrT="[Text]" phldr="0" custT="1"/>
      <dgm:spPr/>
      <dgm:t>
        <a:bodyPr/>
        <a:lstStyle/>
        <a:p>
          <a:r>
            <a:rPr lang="en-US" sz="2800" dirty="0">
              <a:latin typeface="+mj-lt"/>
            </a:rPr>
            <a:t>Test Metrics</a:t>
          </a:r>
        </a:p>
      </dgm:t>
    </dgm:pt>
    <dgm:pt modelId="{2C93A761-BBE7-42E7-8034-DD768C485569}" type="parTrans" cxnId="{9DC366E5-64ED-4450-BA6B-3B3234EF988C}">
      <dgm:prSet/>
      <dgm:spPr/>
      <dgm:t>
        <a:bodyPr/>
        <a:lstStyle/>
        <a:p>
          <a:endParaRPr lang="en-US"/>
        </a:p>
      </dgm:t>
    </dgm:pt>
    <dgm:pt modelId="{471C7804-89CA-4E03-B237-601D183366DD}" type="sibTrans" cxnId="{9DC366E5-64ED-4450-BA6B-3B3234EF988C}">
      <dgm:prSet/>
      <dgm:spPr/>
      <dgm:t>
        <a:bodyPr/>
        <a:lstStyle/>
        <a:p>
          <a:endParaRPr lang="en-US"/>
        </a:p>
      </dgm:t>
    </dgm:pt>
    <dgm:pt modelId="{4BDBF9C9-7154-4D1D-88B9-A172B3CC822D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 b="0" i="0" dirty="0"/>
            <a:t>Accuracy: 0.78</a:t>
          </a:r>
          <a:endParaRPr lang="en-US" sz="1800" dirty="0"/>
        </a:p>
      </dgm:t>
    </dgm:pt>
    <dgm:pt modelId="{7650B969-1C89-4129-833A-618BF2FB4227}" type="parTrans" cxnId="{96B7605A-F74C-4C10-B515-E2166B517AB6}">
      <dgm:prSet/>
      <dgm:spPr/>
      <dgm:t>
        <a:bodyPr/>
        <a:lstStyle/>
        <a:p>
          <a:endParaRPr lang="en-US"/>
        </a:p>
      </dgm:t>
    </dgm:pt>
    <dgm:pt modelId="{F866FFB4-154D-4A77-B7E1-49EC6C22F511}" type="sibTrans" cxnId="{96B7605A-F74C-4C10-B515-E2166B517AB6}">
      <dgm:prSet/>
      <dgm:spPr/>
      <dgm:t>
        <a:bodyPr/>
        <a:lstStyle/>
        <a:p>
          <a:endParaRPr lang="en-US"/>
        </a:p>
      </dgm:t>
    </dgm:pt>
    <dgm:pt modelId="{9A91899D-3BF8-4D96-B5F2-5C38A62ABF10}">
      <dgm:prSet phldrT="[Text]" custT="1"/>
      <dgm:spPr/>
      <dgm:t>
        <a:bodyPr/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latin typeface="+mj-lt"/>
            </a:rPr>
            <a:t>Parameters</a:t>
          </a:r>
          <a:endParaRPr lang="en-US" sz="2800" kern="1200" dirty="0">
            <a:solidFill>
              <a:srgbClr val="FFFFFF"/>
            </a:solidFill>
            <a:latin typeface="Univers Condensed"/>
            <a:ea typeface="+mn-ea"/>
            <a:cs typeface="+mn-cs"/>
          </a:endParaRPr>
        </a:p>
      </dgm:t>
    </dgm:pt>
    <dgm:pt modelId="{49260465-83A9-4B0E-8DBF-688770E8EEE4}" type="parTrans" cxnId="{BE9EE61D-FCE5-431C-A388-A216268775A4}">
      <dgm:prSet/>
      <dgm:spPr/>
      <dgm:t>
        <a:bodyPr/>
        <a:lstStyle/>
        <a:p>
          <a:endParaRPr lang="en-US"/>
        </a:p>
      </dgm:t>
    </dgm:pt>
    <dgm:pt modelId="{83817B0C-D3EC-4427-9D4C-09BE641F8A38}" type="sibTrans" cxnId="{BE9EE61D-FCE5-431C-A388-A216268775A4}">
      <dgm:prSet/>
      <dgm:spPr/>
      <dgm:t>
        <a:bodyPr/>
        <a:lstStyle/>
        <a:p>
          <a:endParaRPr lang="en-US"/>
        </a:p>
      </dgm:t>
    </dgm:pt>
    <dgm:pt modelId="{D6F70E4A-CCF4-4229-B382-44D8CEF50242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rPr>
            <a:t>penalty: l2</a:t>
          </a:r>
          <a:endParaRPr lang="en-US" sz="1800" dirty="0"/>
        </a:p>
      </dgm:t>
    </dgm:pt>
    <dgm:pt modelId="{6B41CD87-B07A-4BE6-835E-DEFBABEF11AE}" type="parTrans" cxnId="{0C1795A2-93CE-4652-88B1-D94F76BB8FA5}">
      <dgm:prSet/>
      <dgm:spPr/>
      <dgm:t>
        <a:bodyPr/>
        <a:lstStyle/>
        <a:p>
          <a:endParaRPr lang="en-US"/>
        </a:p>
      </dgm:t>
    </dgm:pt>
    <dgm:pt modelId="{8DDAAAF9-A81A-40F9-929C-EC08A11B70F0}" type="sibTrans" cxnId="{0C1795A2-93CE-4652-88B1-D94F76BB8FA5}">
      <dgm:prSet/>
      <dgm:spPr/>
      <dgm:t>
        <a:bodyPr/>
        <a:lstStyle/>
        <a:p>
          <a:endParaRPr lang="en-US"/>
        </a:p>
      </dgm:t>
    </dgm:pt>
    <dgm:pt modelId="{34E67035-3890-496A-8607-BD7BCB202773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 dirty="0"/>
            <a:t>Precision: 0.87</a:t>
          </a:r>
        </a:p>
      </dgm:t>
    </dgm:pt>
    <dgm:pt modelId="{3B0CB993-6D06-454E-A083-F877916C489E}" type="parTrans" cxnId="{448CBFD9-C931-4E25-8BC6-003DF87D936B}">
      <dgm:prSet/>
      <dgm:spPr/>
      <dgm:t>
        <a:bodyPr/>
        <a:lstStyle/>
        <a:p>
          <a:endParaRPr lang="en-US"/>
        </a:p>
      </dgm:t>
    </dgm:pt>
    <dgm:pt modelId="{9465BA29-72EE-4F5F-93F9-FA685A738DC3}" type="sibTrans" cxnId="{448CBFD9-C931-4E25-8BC6-003DF87D936B}">
      <dgm:prSet/>
      <dgm:spPr/>
      <dgm:t>
        <a:bodyPr/>
        <a:lstStyle/>
        <a:p>
          <a:endParaRPr lang="en-US"/>
        </a:p>
      </dgm:t>
    </dgm:pt>
    <dgm:pt modelId="{D59C1D00-E582-4965-8DE3-84A0EBE426BC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 dirty="0"/>
            <a:t>Recall: 0.77</a:t>
          </a:r>
        </a:p>
      </dgm:t>
    </dgm:pt>
    <dgm:pt modelId="{4E44835D-5C25-4A5E-A510-8E10A8C3C8A3}" type="parTrans" cxnId="{B3A1D23D-6D6E-446F-920D-41EF56F77CCA}">
      <dgm:prSet/>
      <dgm:spPr/>
      <dgm:t>
        <a:bodyPr/>
        <a:lstStyle/>
        <a:p>
          <a:endParaRPr lang="en-US"/>
        </a:p>
      </dgm:t>
    </dgm:pt>
    <dgm:pt modelId="{C8314EAD-3E3B-4C6B-BD0A-A9F799764592}" type="sibTrans" cxnId="{B3A1D23D-6D6E-446F-920D-41EF56F77CCA}">
      <dgm:prSet/>
      <dgm:spPr/>
      <dgm:t>
        <a:bodyPr/>
        <a:lstStyle/>
        <a:p>
          <a:endParaRPr lang="en-US"/>
        </a:p>
      </dgm:t>
    </dgm:pt>
    <dgm:pt modelId="{87A97750-6D51-47BA-966A-810708BD17C9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 dirty="0"/>
            <a:t>F1-Score: 0.82</a:t>
          </a:r>
        </a:p>
      </dgm:t>
    </dgm:pt>
    <dgm:pt modelId="{DBD3693B-FAD6-414D-B18D-2B4BD82FD55C}" type="parTrans" cxnId="{F3668CD9-974D-4923-A38C-819836B47777}">
      <dgm:prSet/>
      <dgm:spPr/>
      <dgm:t>
        <a:bodyPr/>
        <a:lstStyle/>
        <a:p>
          <a:endParaRPr lang="en-US"/>
        </a:p>
      </dgm:t>
    </dgm:pt>
    <dgm:pt modelId="{31AAEE82-98F5-4537-8A8B-30E4153DDE8C}" type="sibTrans" cxnId="{F3668CD9-974D-4923-A38C-819836B47777}">
      <dgm:prSet/>
      <dgm:spPr/>
      <dgm:t>
        <a:bodyPr/>
        <a:lstStyle/>
        <a:p>
          <a:endParaRPr lang="en-US"/>
        </a:p>
      </dgm:t>
    </dgm:pt>
    <dgm:pt modelId="{C8B157EA-0015-42C0-9E50-3D260B86A36C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Char char="•"/>
          </a:pPr>
          <a:r>
            <a:rPr lang="en-US" sz="1800" dirty="0"/>
            <a:t>ROC-AUC: 0.85</a:t>
          </a:r>
        </a:p>
      </dgm:t>
    </dgm:pt>
    <dgm:pt modelId="{BEAC8363-84E2-4AF1-B11E-273A91E48892}" type="parTrans" cxnId="{DC5E3F8A-1798-45B2-94E5-9F67A53A53E9}">
      <dgm:prSet/>
      <dgm:spPr/>
      <dgm:t>
        <a:bodyPr/>
        <a:lstStyle/>
        <a:p>
          <a:endParaRPr lang="en-US"/>
        </a:p>
      </dgm:t>
    </dgm:pt>
    <dgm:pt modelId="{14E0519D-33F3-4741-8B31-5F39C32025F7}" type="sibTrans" cxnId="{DC5E3F8A-1798-45B2-94E5-9F67A53A53E9}">
      <dgm:prSet/>
      <dgm:spPr/>
      <dgm:t>
        <a:bodyPr/>
        <a:lstStyle/>
        <a:p>
          <a:endParaRPr lang="en-US"/>
        </a:p>
      </dgm:t>
    </dgm:pt>
    <dgm:pt modelId="{0AF62573-0686-4170-84A8-A284D2BBCC06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rPr>
            <a:t>C: 0.1</a:t>
          </a:r>
          <a:endParaRPr lang="en-US" sz="1800" dirty="0"/>
        </a:p>
      </dgm:t>
    </dgm:pt>
    <dgm:pt modelId="{CE1361E3-9B44-4785-AC12-FAC8C7E79832}" type="parTrans" cxnId="{B52CD329-1363-484C-A316-B20BF8397935}">
      <dgm:prSet/>
      <dgm:spPr/>
      <dgm:t>
        <a:bodyPr/>
        <a:lstStyle/>
        <a:p>
          <a:endParaRPr lang="en-US"/>
        </a:p>
      </dgm:t>
    </dgm:pt>
    <dgm:pt modelId="{D6C190B3-3C80-43BC-9063-18C2D1A66217}" type="sibTrans" cxnId="{B52CD329-1363-484C-A316-B20BF8397935}">
      <dgm:prSet/>
      <dgm:spPr/>
      <dgm:t>
        <a:bodyPr/>
        <a:lstStyle/>
        <a:p>
          <a:endParaRPr lang="en-US"/>
        </a:p>
      </dgm:t>
    </dgm:pt>
    <dgm:pt modelId="{D9580838-FB0E-420C-A1C3-55EF73037400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rPr>
            <a:t>solver: </a:t>
          </a:r>
          <a:r>
            <a:rPr lang="en-US" sz="1800" dirty="0" err="1">
              <a:effectLst/>
              <a:ea typeface="Calibri" panose="020F0502020204030204" pitchFamily="34" charset="0"/>
              <a:cs typeface="Times New Roman" panose="02020603050405020304" pitchFamily="18" charset="0"/>
            </a:rPr>
            <a:t>lbfgs</a:t>
          </a:r>
          <a:endParaRPr lang="en-US" sz="1800" dirty="0"/>
        </a:p>
      </dgm:t>
    </dgm:pt>
    <dgm:pt modelId="{26B331E7-2A7C-4F3C-BFCD-28B4BB664D60}" type="parTrans" cxnId="{F931E01F-5E7F-478A-B623-52632C9828FB}">
      <dgm:prSet/>
      <dgm:spPr/>
      <dgm:t>
        <a:bodyPr/>
        <a:lstStyle/>
        <a:p>
          <a:endParaRPr lang="en-US"/>
        </a:p>
      </dgm:t>
    </dgm:pt>
    <dgm:pt modelId="{FA350796-8C0A-47A8-A5A9-A78214CEDB07}" type="sibTrans" cxnId="{F931E01F-5E7F-478A-B623-52632C9828FB}">
      <dgm:prSet/>
      <dgm:spPr/>
      <dgm:t>
        <a:bodyPr/>
        <a:lstStyle/>
        <a:p>
          <a:endParaRPr lang="en-US"/>
        </a:p>
      </dgm:t>
    </dgm:pt>
    <dgm:pt modelId="{7CFF604F-6E7C-4CD7-A0A8-029891C606F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800" dirty="0" err="1">
              <a:effectLst/>
              <a:ea typeface="Calibri" panose="020F0502020204030204" pitchFamily="34" charset="0"/>
              <a:cs typeface="Times New Roman" panose="02020603050405020304" pitchFamily="18" charset="0"/>
            </a:rPr>
            <a:t>class_weights</a:t>
          </a:r>
          <a:r>
            <a: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rPr>
            <a:t>: balanced</a:t>
          </a:r>
          <a:endParaRPr lang="en-US" sz="1800" dirty="0"/>
        </a:p>
      </dgm:t>
    </dgm:pt>
    <dgm:pt modelId="{88A9F3A9-5988-475E-B138-CAD20EA90095}" type="parTrans" cxnId="{CF46B3A3-C93E-4DA1-B32E-AB89480DE778}">
      <dgm:prSet/>
      <dgm:spPr/>
      <dgm:t>
        <a:bodyPr/>
        <a:lstStyle/>
        <a:p>
          <a:endParaRPr lang="en-US"/>
        </a:p>
      </dgm:t>
    </dgm:pt>
    <dgm:pt modelId="{5422CEBD-3F77-4720-8BA1-187D172E3D55}" type="sibTrans" cxnId="{CF46B3A3-C93E-4DA1-B32E-AB89480DE778}">
      <dgm:prSet/>
      <dgm:spPr/>
      <dgm:t>
        <a:bodyPr/>
        <a:lstStyle/>
        <a:p>
          <a:endParaRPr lang="en-US"/>
        </a:p>
      </dgm:t>
    </dgm:pt>
    <dgm:pt modelId="{5FEDAFA0-9B9E-4637-9C78-2E9AE9E3427E}" type="pres">
      <dgm:prSet presAssocID="{89F0074C-CD95-4D96-A0BC-41E17C10A63E}" presName="Name0" presStyleCnt="0">
        <dgm:presLayoutVars>
          <dgm:dir/>
          <dgm:animLvl val="lvl"/>
          <dgm:resizeHandles val="exact"/>
        </dgm:presLayoutVars>
      </dgm:prSet>
      <dgm:spPr/>
    </dgm:pt>
    <dgm:pt modelId="{2F492C0E-DC92-4D32-B9D2-583528FF758D}" type="pres">
      <dgm:prSet presAssocID="{84F8488D-ADE6-4E3C-89F8-9D2278C8490E}" presName="composite" presStyleCnt="0"/>
      <dgm:spPr/>
    </dgm:pt>
    <dgm:pt modelId="{EA261386-0CBB-4C34-B42F-E150678D9C06}" type="pres">
      <dgm:prSet presAssocID="{84F8488D-ADE6-4E3C-89F8-9D2278C8490E}" presName="parTx" presStyleLbl="alignNode1" presStyleIdx="0" presStyleCnt="2" custLinFactNeighborX="-7889" custLinFactNeighborY="-7135">
        <dgm:presLayoutVars>
          <dgm:chMax val="0"/>
          <dgm:chPref val="0"/>
          <dgm:bulletEnabled val="1"/>
        </dgm:presLayoutVars>
      </dgm:prSet>
      <dgm:spPr/>
    </dgm:pt>
    <dgm:pt modelId="{0897E450-147D-4359-8F67-7B12FAF8A274}" type="pres">
      <dgm:prSet presAssocID="{84F8488D-ADE6-4E3C-89F8-9D2278C8490E}" presName="desTx" presStyleLbl="alignAccFollowNode1" presStyleIdx="0" presStyleCnt="2">
        <dgm:presLayoutVars>
          <dgm:bulletEnabled val="1"/>
        </dgm:presLayoutVars>
      </dgm:prSet>
      <dgm:spPr/>
    </dgm:pt>
    <dgm:pt modelId="{441D1407-8D81-4383-8445-0B86B9CB8CEA}" type="pres">
      <dgm:prSet presAssocID="{471C7804-89CA-4E03-B237-601D183366DD}" presName="space" presStyleCnt="0"/>
      <dgm:spPr/>
    </dgm:pt>
    <dgm:pt modelId="{043C4C5B-78C9-4FC4-B685-DBF687AFBFB3}" type="pres">
      <dgm:prSet presAssocID="{9A91899D-3BF8-4D96-B5F2-5C38A62ABF10}" presName="composite" presStyleCnt="0"/>
      <dgm:spPr/>
    </dgm:pt>
    <dgm:pt modelId="{34724B69-35BA-4743-94A4-9751E4526F80}" type="pres">
      <dgm:prSet presAssocID="{9A91899D-3BF8-4D96-B5F2-5C38A62ABF10}" presName="parTx" presStyleLbl="alignNode1" presStyleIdx="1" presStyleCnt="2" custLinFactNeighborX="1978" custLinFactNeighborY="1896">
        <dgm:presLayoutVars>
          <dgm:chMax val="0"/>
          <dgm:chPref val="0"/>
          <dgm:bulletEnabled val="1"/>
        </dgm:presLayoutVars>
      </dgm:prSet>
      <dgm:spPr/>
    </dgm:pt>
    <dgm:pt modelId="{8A2D1A56-42FE-426A-A323-1FF945DF3F13}" type="pres">
      <dgm:prSet presAssocID="{9A91899D-3BF8-4D96-B5F2-5C38A62ABF1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06107511-A458-41FA-9D5B-B0D6CF27D991}" type="presOf" srcId="{89F0074C-CD95-4D96-A0BC-41E17C10A63E}" destId="{5FEDAFA0-9B9E-4637-9C78-2E9AE9E3427E}" srcOrd="0" destOrd="0" presId="urn:microsoft.com/office/officeart/2005/8/layout/hList1"/>
    <dgm:cxn modelId="{BE9EE61D-FCE5-431C-A388-A216268775A4}" srcId="{89F0074C-CD95-4D96-A0BC-41E17C10A63E}" destId="{9A91899D-3BF8-4D96-B5F2-5C38A62ABF10}" srcOrd="1" destOrd="0" parTransId="{49260465-83A9-4B0E-8DBF-688770E8EEE4}" sibTransId="{83817B0C-D3EC-4427-9D4C-09BE641F8A38}"/>
    <dgm:cxn modelId="{F931E01F-5E7F-478A-B623-52632C9828FB}" srcId="{9A91899D-3BF8-4D96-B5F2-5C38A62ABF10}" destId="{D9580838-FB0E-420C-A1C3-55EF73037400}" srcOrd="2" destOrd="0" parTransId="{26B331E7-2A7C-4F3C-BFCD-28B4BB664D60}" sibTransId="{FA350796-8C0A-47A8-A5A9-A78214CEDB07}"/>
    <dgm:cxn modelId="{B52CD329-1363-484C-A316-B20BF8397935}" srcId="{9A91899D-3BF8-4D96-B5F2-5C38A62ABF10}" destId="{0AF62573-0686-4170-84A8-A284D2BBCC06}" srcOrd="1" destOrd="0" parTransId="{CE1361E3-9B44-4785-AC12-FAC8C7E79832}" sibTransId="{D6C190B3-3C80-43BC-9063-18C2D1A66217}"/>
    <dgm:cxn modelId="{B3A1D23D-6D6E-446F-920D-41EF56F77CCA}" srcId="{84F8488D-ADE6-4E3C-89F8-9D2278C8490E}" destId="{D59C1D00-E582-4965-8DE3-84A0EBE426BC}" srcOrd="2" destOrd="0" parTransId="{4E44835D-5C25-4A5E-A510-8E10A8C3C8A3}" sibTransId="{C8314EAD-3E3B-4C6B-BD0A-A9F799764592}"/>
    <dgm:cxn modelId="{32D2225D-BF7D-4EEA-B56D-5B48157447C1}" type="presOf" srcId="{D59C1D00-E582-4965-8DE3-84A0EBE426BC}" destId="{0897E450-147D-4359-8F67-7B12FAF8A274}" srcOrd="0" destOrd="2" presId="urn:microsoft.com/office/officeart/2005/8/layout/hList1"/>
    <dgm:cxn modelId="{54E5725F-2D8B-459D-9CBA-BA08068FD426}" type="presOf" srcId="{34E67035-3890-496A-8607-BD7BCB202773}" destId="{0897E450-147D-4359-8F67-7B12FAF8A274}" srcOrd="0" destOrd="1" presId="urn:microsoft.com/office/officeart/2005/8/layout/hList1"/>
    <dgm:cxn modelId="{0E72654B-BA00-4894-B5B2-1E3C28B4E19F}" type="presOf" srcId="{D9580838-FB0E-420C-A1C3-55EF73037400}" destId="{8A2D1A56-42FE-426A-A323-1FF945DF3F13}" srcOrd="0" destOrd="2" presId="urn:microsoft.com/office/officeart/2005/8/layout/hList1"/>
    <dgm:cxn modelId="{0A66624C-E92F-4B8F-8814-3E0CB839F143}" type="presOf" srcId="{9A91899D-3BF8-4D96-B5F2-5C38A62ABF10}" destId="{34724B69-35BA-4743-94A4-9751E4526F80}" srcOrd="0" destOrd="0" presId="urn:microsoft.com/office/officeart/2005/8/layout/hList1"/>
    <dgm:cxn modelId="{D10FB54D-EA84-4736-9564-407AA814DCB5}" type="presOf" srcId="{87A97750-6D51-47BA-966A-810708BD17C9}" destId="{0897E450-147D-4359-8F67-7B12FAF8A274}" srcOrd="0" destOrd="3" presId="urn:microsoft.com/office/officeart/2005/8/layout/hList1"/>
    <dgm:cxn modelId="{96B7605A-F74C-4C10-B515-E2166B517AB6}" srcId="{84F8488D-ADE6-4E3C-89F8-9D2278C8490E}" destId="{4BDBF9C9-7154-4D1D-88B9-A172B3CC822D}" srcOrd="0" destOrd="0" parTransId="{7650B969-1C89-4129-833A-618BF2FB4227}" sibTransId="{F866FFB4-154D-4A77-B7E1-49EC6C22F511}"/>
    <dgm:cxn modelId="{E16B1484-44BA-4D72-BEE5-BA3634AB979A}" type="presOf" srcId="{0AF62573-0686-4170-84A8-A284D2BBCC06}" destId="{8A2D1A56-42FE-426A-A323-1FF945DF3F13}" srcOrd="0" destOrd="1" presId="urn:microsoft.com/office/officeart/2005/8/layout/hList1"/>
    <dgm:cxn modelId="{DC5E3F8A-1798-45B2-94E5-9F67A53A53E9}" srcId="{84F8488D-ADE6-4E3C-89F8-9D2278C8490E}" destId="{C8B157EA-0015-42C0-9E50-3D260B86A36C}" srcOrd="4" destOrd="0" parTransId="{BEAC8363-84E2-4AF1-B11E-273A91E48892}" sibTransId="{14E0519D-33F3-4741-8B31-5F39C32025F7}"/>
    <dgm:cxn modelId="{5FBA3E98-B884-464C-9A1D-7319AB6D6EDC}" type="presOf" srcId="{7CFF604F-6E7C-4CD7-A0A8-029891C606FF}" destId="{8A2D1A56-42FE-426A-A323-1FF945DF3F13}" srcOrd="0" destOrd="3" presId="urn:microsoft.com/office/officeart/2005/8/layout/hList1"/>
    <dgm:cxn modelId="{0C1795A2-93CE-4652-88B1-D94F76BB8FA5}" srcId="{9A91899D-3BF8-4D96-B5F2-5C38A62ABF10}" destId="{D6F70E4A-CCF4-4229-B382-44D8CEF50242}" srcOrd="0" destOrd="0" parTransId="{6B41CD87-B07A-4BE6-835E-DEFBABEF11AE}" sibTransId="{8DDAAAF9-A81A-40F9-929C-EC08A11B70F0}"/>
    <dgm:cxn modelId="{CF46B3A3-C93E-4DA1-B32E-AB89480DE778}" srcId="{9A91899D-3BF8-4D96-B5F2-5C38A62ABF10}" destId="{7CFF604F-6E7C-4CD7-A0A8-029891C606FF}" srcOrd="3" destOrd="0" parTransId="{88A9F3A9-5988-475E-B138-CAD20EA90095}" sibTransId="{5422CEBD-3F77-4720-8BA1-187D172E3D55}"/>
    <dgm:cxn modelId="{169B46B8-008C-4937-9AFA-B1AE705BDAAD}" type="presOf" srcId="{4BDBF9C9-7154-4D1D-88B9-A172B3CC822D}" destId="{0897E450-147D-4359-8F67-7B12FAF8A274}" srcOrd="0" destOrd="0" presId="urn:microsoft.com/office/officeart/2005/8/layout/hList1"/>
    <dgm:cxn modelId="{086637C3-FBCF-446A-BBE8-1D8808AE75E2}" type="presOf" srcId="{84F8488D-ADE6-4E3C-89F8-9D2278C8490E}" destId="{EA261386-0CBB-4C34-B42F-E150678D9C06}" srcOrd="0" destOrd="0" presId="urn:microsoft.com/office/officeart/2005/8/layout/hList1"/>
    <dgm:cxn modelId="{524460C5-C063-4634-BA0B-92CB1AF15A5E}" type="presOf" srcId="{D6F70E4A-CCF4-4229-B382-44D8CEF50242}" destId="{8A2D1A56-42FE-426A-A323-1FF945DF3F13}" srcOrd="0" destOrd="0" presId="urn:microsoft.com/office/officeart/2005/8/layout/hList1"/>
    <dgm:cxn modelId="{F3668CD9-974D-4923-A38C-819836B47777}" srcId="{84F8488D-ADE6-4E3C-89F8-9D2278C8490E}" destId="{87A97750-6D51-47BA-966A-810708BD17C9}" srcOrd="3" destOrd="0" parTransId="{DBD3693B-FAD6-414D-B18D-2B4BD82FD55C}" sibTransId="{31AAEE82-98F5-4537-8A8B-30E4153DDE8C}"/>
    <dgm:cxn modelId="{448CBFD9-C931-4E25-8BC6-003DF87D936B}" srcId="{84F8488D-ADE6-4E3C-89F8-9D2278C8490E}" destId="{34E67035-3890-496A-8607-BD7BCB202773}" srcOrd="1" destOrd="0" parTransId="{3B0CB993-6D06-454E-A083-F877916C489E}" sibTransId="{9465BA29-72EE-4F5F-93F9-FA685A738DC3}"/>
    <dgm:cxn modelId="{9DC366E5-64ED-4450-BA6B-3B3234EF988C}" srcId="{89F0074C-CD95-4D96-A0BC-41E17C10A63E}" destId="{84F8488D-ADE6-4E3C-89F8-9D2278C8490E}" srcOrd="0" destOrd="0" parTransId="{2C93A761-BBE7-42E7-8034-DD768C485569}" sibTransId="{471C7804-89CA-4E03-B237-601D183366DD}"/>
    <dgm:cxn modelId="{26B353FA-7CED-410A-AEF1-3A43C4CD994C}" type="presOf" srcId="{C8B157EA-0015-42C0-9E50-3D260B86A36C}" destId="{0897E450-147D-4359-8F67-7B12FAF8A274}" srcOrd="0" destOrd="4" presId="urn:microsoft.com/office/officeart/2005/8/layout/hList1"/>
    <dgm:cxn modelId="{BD308334-3D59-491A-83D0-B641B64D0B12}" type="presParOf" srcId="{5FEDAFA0-9B9E-4637-9C78-2E9AE9E3427E}" destId="{2F492C0E-DC92-4D32-B9D2-583528FF758D}" srcOrd="0" destOrd="0" presId="urn:microsoft.com/office/officeart/2005/8/layout/hList1"/>
    <dgm:cxn modelId="{BC0EA3F5-617B-40C2-BDD2-9BF7374DC39C}" type="presParOf" srcId="{2F492C0E-DC92-4D32-B9D2-583528FF758D}" destId="{EA261386-0CBB-4C34-B42F-E150678D9C06}" srcOrd="0" destOrd="0" presId="urn:microsoft.com/office/officeart/2005/8/layout/hList1"/>
    <dgm:cxn modelId="{CD48B2B3-B74F-497D-B1EE-B0CD6F3E2EF8}" type="presParOf" srcId="{2F492C0E-DC92-4D32-B9D2-583528FF758D}" destId="{0897E450-147D-4359-8F67-7B12FAF8A274}" srcOrd="1" destOrd="0" presId="urn:microsoft.com/office/officeart/2005/8/layout/hList1"/>
    <dgm:cxn modelId="{A59ABF17-3E21-40AE-A60F-A3DE77D7372A}" type="presParOf" srcId="{5FEDAFA0-9B9E-4637-9C78-2E9AE9E3427E}" destId="{441D1407-8D81-4383-8445-0B86B9CB8CEA}" srcOrd="1" destOrd="0" presId="urn:microsoft.com/office/officeart/2005/8/layout/hList1"/>
    <dgm:cxn modelId="{69D54E81-B140-427D-9631-59A734CA6E8D}" type="presParOf" srcId="{5FEDAFA0-9B9E-4637-9C78-2E9AE9E3427E}" destId="{043C4C5B-78C9-4FC4-B685-DBF687AFBFB3}" srcOrd="2" destOrd="0" presId="urn:microsoft.com/office/officeart/2005/8/layout/hList1"/>
    <dgm:cxn modelId="{5BBF0560-6949-4038-A5C3-5ACCCCA010C4}" type="presParOf" srcId="{043C4C5B-78C9-4FC4-B685-DBF687AFBFB3}" destId="{34724B69-35BA-4743-94A4-9751E4526F80}" srcOrd="0" destOrd="0" presId="urn:microsoft.com/office/officeart/2005/8/layout/hList1"/>
    <dgm:cxn modelId="{38158340-C0F5-4E33-870F-B786C2FAFF86}" type="presParOf" srcId="{043C4C5B-78C9-4FC4-B685-DBF687AFBFB3}" destId="{8A2D1A56-42FE-426A-A323-1FF945DF3F13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01C75-BFE5-4EEE-9EDF-01EE647281A2}">
      <dsp:nvSpPr>
        <dsp:cNvPr id="0" name=""/>
        <dsp:cNvSpPr/>
      </dsp:nvSpPr>
      <dsp:spPr>
        <a:xfrm>
          <a:off x="4059" y="116890"/>
          <a:ext cx="2441188" cy="976475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Banned Books</a:t>
          </a:r>
        </a:p>
      </dsp:txBody>
      <dsp:txXfrm>
        <a:off x="4059" y="116890"/>
        <a:ext cx="2441188" cy="976475"/>
      </dsp:txXfrm>
    </dsp:sp>
    <dsp:sp modelId="{45CD22F7-2BC0-4C54-B0D5-7F381BF45A76}">
      <dsp:nvSpPr>
        <dsp:cNvPr id="0" name=""/>
        <dsp:cNvSpPr/>
      </dsp:nvSpPr>
      <dsp:spPr>
        <a:xfrm>
          <a:off x="4059" y="1093366"/>
          <a:ext cx="2441188" cy="281088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I sourced my banned books from PEN America (</a:t>
          </a:r>
          <a:r>
            <a:rPr lang="en-US" sz="1600" kern="1200" dirty="0">
              <a:hlinkClick xmlns:r="http://schemas.openxmlformats.org/officeDocument/2006/relationships" r:id="rId1"/>
            </a:rPr>
            <a:t>spreadsheet here</a:t>
          </a:r>
          <a:r>
            <a:rPr lang="en-US" sz="1600" kern="1200" dirty="0"/>
            <a:t>). These book bans occurred from July 1, 2021 - June 30, 2022.</a:t>
          </a:r>
        </a:p>
      </dsp:txBody>
      <dsp:txXfrm>
        <a:off x="4059" y="1093366"/>
        <a:ext cx="2441188" cy="2810880"/>
      </dsp:txXfrm>
    </dsp:sp>
    <dsp:sp modelId="{EA261386-0CBB-4C34-B42F-E150678D9C06}">
      <dsp:nvSpPr>
        <dsp:cNvPr id="0" name=""/>
        <dsp:cNvSpPr/>
      </dsp:nvSpPr>
      <dsp:spPr>
        <a:xfrm>
          <a:off x="2787015" y="116890"/>
          <a:ext cx="2441188" cy="976475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Non-Banned Books</a:t>
          </a:r>
        </a:p>
      </dsp:txBody>
      <dsp:txXfrm>
        <a:off x="2787015" y="116890"/>
        <a:ext cx="2441188" cy="976475"/>
      </dsp:txXfrm>
    </dsp:sp>
    <dsp:sp modelId="{0897E450-147D-4359-8F67-7B12FAF8A274}">
      <dsp:nvSpPr>
        <dsp:cNvPr id="0" name=""/>
        <dsp:cNvSpPr/>
      </dsp:nvSpPr>
      <dsp:spPr>
        <a:xfrm>
          <a:off x="2787015" y="1093366"/>
          <a:ext cx="2441188" cy="281088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Using </a:t>
          </a:r>
          <a:r>
            <a:rPr lang="en-US" sz="1600" b="0" i="0" kern="1200" dirty="0" err="1"/>
            <a:t>BeautifulSoup</a:t>
          </a:r>
          <a:r>
            <a:rPr lang="en-US" sz="1600" b="0" i="0" kern="1200" dirty="0"/>
            <a:t>, I scraped my non-banned books from a private blog, </a:t>
          </a:r>
          <a:r>
            <a:rPr lang="en-US" sz="1600" b="0" i="0" kern="1200" dirty="0">
              <a:hlinkClick xmlns:r="http://schemas.openxmlformats.org/officeDocument/2006/relationships" r:id="rId2"/>
            </a:rPr>
            <a:t>Library of 1000 Books</a:t>
          </a:r>
          <a:r>
            <a:rPr lang="en-US" sz="1600" b="0" i="0" kern="1200" dirty="0"/>
            <a:t>. I checked for overlap with the PEN America list and removed duplicates.</a:t>
          </a:r>
          <a:endParaRPr lang="en-US" sz="1600" kern="1200" dirty="0"/>
        </a:p>
      </dsp:txBody>
      <dsp:txXfrm>
        <a:off x="2787015" y="1093366"/>
        <a:ext cx="2441188" cy="2810880"/>
      </dsp:txXfrm>
    </dsp:sp>
    <dsp:sp modelId="{34724B69-35BA-4743-94A4-9751E4526F80}">
      <dsp:nvSpPr>
        <dsp:cNvPr id="0" name=""/>
        <dsp:cNvSpPr/>
      </dsp:nvSpPr>
      <dsp:spPr>
        <a:xfrm>
          <a:off x="5569970" y="116890"/>
          <a:ext cx="2441188" cy="976475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solidFill>
                <a:srgbClr val="FFFFFF"/>
              </a:solidFill>
              <a:latin typeface="Univers Condensed"/>
              <a:ea typeface="+mn-ea"/>
              <a:cs typeface="+mn-cs"/>
            </a:rPr>
            <a:t>Book Descriptions</a:t>
          </a:r>
        </a:p>
      </dsp:txBody>
      <dsp:txXfrm>
        <a:off x="5569970" y="116890"/>
        <a:ext cx="2441188" cy="976475"/>
      </dsp:txXfrm>
    </dsp:sp>
    <dsp:sp modelId="{8A2D1A56-42FE-426A-A323-1FF945DF3F13}">
      <dsp:nvSpPr>
        <dsp:cNvPr id="0" name=""/>
        <dsp:cNvSpPr/>
      </dsp:nvSpPr>
      <dsp:spPr>
        <a:xfrm>
          <a:off x="5569970" y="1093366"/>
          <a:ext cx="2441188" cy="2810880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Using the Google Books API, I pulled Book Descriptions for both spreadsheets (banned and well-known books). I was not able to pull descriptions for all books.</a:t>
          </a:r>
        </a:p>
      </dsp:txBody>
      <dsp:txXfrm>
        <a:off x="5569970" y="1093366"/>
        <a:ext cx="2441188" cy="2810880"/>
      </dsp:txXfrm>
    </dsp:sp>
    <dsp:sp modelId="{1B8451EB-8519-497F-BC58-A97597D04345}">
      <dsp:nvSpPr>
        <dsp:cNvPr id="0" name=""/>
        <dsp:cNvSpPr/>
      </dsp:nvSpPr>
      <dsp:spPr>
        <a:xfrm>
          <a:off x="8354854" y="135941"/>
          <a:ext cx="2441188" cy="976475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solidFill>
                <a:srgbClr val="FFFFFF"/>
              </a:solidFill>
              <a:latin typeface="Univers Condensed"/>
              <a:ea typeface="+mn-ea"/>
              <a:cs typeface="+mn-cs"/>
            </a:rPr>
            <a:t>Final Dataset</a:t>
          </a:r>
        </a:p>
      </dsp:txBody>
      <dsp:txXfrm>
        <a:off x="8354854" y="135941"/>
        <a:ext cx="2441188" cy="976475"/>
      </dsp:txXfrm>
    </dsp:sp>
    <dsp:sp modelId="{06858AAC-B68B-4884-8387-DCB75F527B7D}">
      <dsp:nvSpPr>
        <dsp:cNvPr id="0" name=""/>
        <dsp:cNvSpPr/>
      </dsp:nvSpPr>
      <dsp:spPr>
        <a:xfrm>
          <a:off x="8352926" y="1093366"/>
          <a:ext cx="2441188" cy="2810880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After cleaning, I was left with a total of 1477 books, 938 of which were banned and 539 of which were not banned.</a:t>
          </a:r>
        </a:p>
      </dsp:txBody>
      <dsp:txXfrm>
        <a:off x="8352926" y="1093366"/>
        <a:ext cx="2441188" cy="28108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261386-0CBB-4C34-B42F-E150678D9C06}">
      <dsp:nvSpPr>
        <dsp:cNvPr id="0" name=""/>
        <dsp:cNvSpPr/>
      </dsp:nvSpPr>
      <dsp:spPr>
        <a:xfrm>
          <a:off x="0" y="0"/>
          <a:ext cx="4949834" cy="1440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+mj-lt"/>
            </a:rPr>
            <a:t>Test Metrics</a:t>
          </a:r>
        </a:p>
      </dsp:txBody>
      <dsp:txXfrm>
        <a:off x="0" y="0"/>
        <a:ext cx="4949834" cy="1440000"/>
      </dsp:txXfrm>
    </dsp:sp>
    <dsp:sp modelId="{0897E450-147D-4359-8F67-7B12FAF8A274}">
      <dsp:nvSpPr>
        <dsp:cNvPr id="0" name=""/>
        <dsp:cNvSpPr/>
      </dsp:nvSpPr>
      <dsp:spPr>
        <a:xfrm>
          <a:off x="51" y="1443265"/>
          <a:ext cx="4949834" cy="21960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b="0" i="0" kern="1200" dirty="0"/>
            <a:t>Accuracy: 0.78</a:t>
          </a:r>
          <a:endParaRPr lang="en-US" sz="1800" kern="1200" dirty="0"/>
        </a:p>
        <a:p>
          <a:pPr marL="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Precision: 0.87</a:t>
          </a:r>
        </a:p>
        <a:p>
          <a:pPr marL="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Recall: 0.77</a:t>
          </a:r>
        </a:p>
        <a:p>
          <a:pPr marL="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F1-Score: 0.82</a:t>
          </a:r>
        </a:p>
        <a:p>
          <a:pPr marL="0" lvl="1" indent="-171450" algn="l" defTabSz="8001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/>
            <a:t>ROC-AUC: 0.85</a:t>
          </a:r>
        </a:p>
      </dsp:txBody>
      <dsp:txXfrm>
        <a:off x="51" y="1443265"/>
        <a:ext cx="4949834" cy="2196000"/>
      </dsp:txXfrm>
    </dsp:sp>
    <dsp:sp modelId="{34724B69-35BA-4743-94A4-9751E4526F80}">
      <dsp:nvSpPr>
        <dsp:cNvPr id="0" name=""/>
        <dsp:cNvSpPr/>
      </dsp:nvSpPr>
      <dsp:spPr>
        <a:xfrm>
          <a:off x="5642914" y="30567"/>
          <a:ext cx="4949834" cy="14400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800" kern="1200" dirty="0">
              <a:latin typeface="+mj-lt"/>
            </a:rPr>
            <a:t>Parameters</a:t>
          </a:r>
          <a:endParaRPr lang="en-US" sz="2800" kern="1200" dirty="0">
            <a:solidFill>
              <a:srgbClr val="FFFFFF"/>
            </a:solidFill>
            <a:latin typeface="Univers Condensed"/>
            <a:ea typeface="+mn-ea"/>
            <a:cs typeface="+mn-cs"/>
          </a:endParaRPr>
        </a:p>
      </dsp:txBody>
      <dsp:txXfrm>
        <a:off x="5642914" y="30567"/>
        <a:ext cx="4949834" cy="1440000"/>
      </dsp:txXfrm>
    </dsp:sp>
    <dsp:sp modelId="{8A2D1A56-42FE-426A-A323-1FF945DF3F13}">
      <dsp:nvSpPr>
        <dsp:cNvPr id="0" name=""/>
        <dsp:cNvSpPr/>
      </dsp:nvSpPr>
      <dsp:spPr>
        <a:xfrm>
          <a:off x="5642862" y="1443265"/>
          <a:ext cx="4949834" cy="2196000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>
              <a:effectLst/>
              <a:ea typeface="Calibri" panose="020F0502020204030204" pitchFamily="34" charset="0"/>
              <a:cs typeface="Times New Roman" panose="02020603050405020304" pitchFamily="18" charset="0"/>
            </a:rPr>
            <a:t>penalty: l2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>
              <a:effectLst/>
              <a:ea typeface="Calibri" panose="020F0502020204030204" pitchFamily="34" charset="0"/>
              <a:cs typeface="Times New Roman" panose="02020603050405020304" pitchFamily="18" charset="0"/>
            </a:rPr>
            <a:t>C: 0.1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>
              <a:effectLst/>
              <a:ea typeface="Calibri" panose="020F0502020204030204" pitchFamily="34" charset="0"/>
              <a:cs typeface="Times New Roman" panose="02020603050405020304" pitchFamily="18" charset="0"/>
            </a:rPr>
            <a:t>solver: </a:t>
          </a:r>
          <a:r>
            <a:rPr lang="en-US" sz="1800" kern="1200" dirty="0" err="1">
              <a:effectLst/>
              <a:ea typeface="Calibri" panose="020F0502020204030204" pitchFamily="34" charset="0"/>
              <a:cs typeface="Times New Roman" panose="02020603050405020304" pitchFamily="18" charset="0"/>
            </a:rPr>
            <a:t>lbfgs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800" kern="1200" dirty="0" err="1">
              <a:effectLst/>
              <a:ea typeface="Calibri" panose="020F0502020204030204" pitchFamily="34" charset="0"/>
              <a:cs typeface="Times New Roman" panose="02020603050405020304" pitchFamily="18" charset="0"/>
            </a:rPr>
            <a:t>class_weights</a:t>
          </a:r>
          <a:r>
            <a:rPr lang="en-US" sz="1800" kern="1200" dirty="0">
              <a:effectLst/>
              <a:ea typeface="Calibri" panose="020F0502020204030204" pitchFamily="34" charset="0"/>
              <a:cs typeface="Times New Roman" panose="02020603050405020304" pitchFamily="18" charset="0"/>
            </a:rPr>
            <a:t>: balanced</a:t>
          </a:r>
          <a:endParaRPr lang="en-US" sz="1800" kern="1200" dirty="0"/>
        </a:p>
      </dsp:txBody>
      <dsp:txXfrm>
        <a:off x="5642862" y="1443265"/>
        <a:ext cx="4949834" cy="2196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818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358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74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pen.org/banned-books-list-fall-2022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liyueling13.github.io/Banned%20Scattertext%20Explorer.html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>
            <a:normAutofit fontScale="90000"/>
          </a:bodyPr>
          <a:lstStyle/>
          <a:p>
            <a:r>
              <a:rPr lang="en-US" dirty="0"/>
              <a:t>Predicting book bans with topic modelling and logistic regression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Shirley Li, November 2023</a:t>
            </a:r>
          </a:p>
        </p:txBody>
      </p:sp>
      <p:pic>
        <p:nvPicPr>
          <p:cNvPr id="11" name="Picture Placeholder 10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/>
          <a:stretch/>
        </p:blipFill>
        <p:spPr>
          <a:xfrm>
            <a:off x="4876159" y="0"/>
            <a:ext cx="7315841" cy="6858000"/>
          </a:xfrm>
        </p:spPr>
      </p:pic>
      <p:sp>
        <p:nvSpPr>
          <p:cNvPr id="5" name="Subtitle 7">
            <a:extLst>
              <a:ext uri="{FF2B5EF4-FFF2-40B4-BE49-F238E27FC236}">
                <a16:creationId xmlns:a16="http://schemas.microsoft.com/office/drawing/2014/main" id="{062F8017-FF26-8E87-5BCA-0B548C4D1097}"/>
              </a:ext>
            </a:extLst>
          </p:cNvPr>
          <p:cNvSpPr txBox="1">
            <a:spLocks/>
          </p:cNvSpPr>
          <p:nvPr/>
        </p:nvSpPr>
        <p:spPr>
          <a:xfrm>
            <a:off x="4876159" y="6220575"/>
            <a:ext cx="4370891" cy="57074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>
                <a:solidFill>
                  <a:schemeClr val="tx1"/>
                </a:solidFill>
              </a:rPr>
              <a:t>Picture from PEN America: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900" dirty="0">
                <a:solidFill>
                  <a:schemeClr val="tx1"/>
                </a:solidFill>
              </a:rPr>
              <a:t>https://pen.org/wp-content/uploads/2023/04/Option-02%E2%80%94v2.png</a:t>
            </a:r>
          </a:p>
        </p:txBody>
      </p:sp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D829FF-ECDC-5335-EAA8-85436DBEBE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Model: logistic regression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8B5C9A0-5901-F1EA-29F0-5D9A48980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2F744-B755-0A3A-3DA3-E3AEF45A7D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F1D51-E054-0E06-932A-37089F858A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10</a:t>
            </a:fld>
            <a:endParaRPr lang="en-US"/>
          </a:p>
        </p:txBody>
      </p:sp>
      <p:graphicFrame>
        <p:nvGraphicFramePr>
          <p:cNvPr id="7" name="Content Placeholder 2" descr="Timeline Placeholder ">
            <a:extLst>
              <a:ext uri="{FF2B5EF4-FFF2-40B4-BE49-F238E27FC236}">
                <a16:creationId xmlns:a16="http://schemas.microsoft.com/office/drawing/2014/main" id="{E9227EB3-01BA-49DA-2C5D-D2DDD1807E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446750"/>
              </p:ext>
            </p:extLst>
          </p:nvPr>
        </p:nvGraphicFramePr>
        <p:xfrm>
          <a:off x="900752" y="2186575"/>
          <a:ext cx="10592749" cy="3642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840655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018DC-5BFA-42F7-884E-E07F6383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dirty="0"/>
              <a:t>Best predictors for banned books</a:t>
            </a:r>
          </a:p>
        </p:txBody>
      </p:sp>
      <p:sp>
        <p:nvSpPr>
          <p:cNvPr id="14" name="Footer Placeholder 13">
            <a:extLst>
              <a:ext uri="{FF2B5EF4-FFF2-40B4-BE49-F238E27FC236}">
                <a16:creationId xmlns:a16="http://schemas.microsoft.com/office/drawing/2014/main" id="{83FEE5BC-EED2-4EF4-B7FA-AE6EC78B1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Date Placeholder 12">
            <a:extLst>
              <a:ext uri="{FF2B5EF4-FFF2-40B4-BE49-F238E27FC236}">
                <a16:creationId xmlns:a16="http://schemas.microsoft.com/office/drawing/2014/main" id="{45AFAF69-5D6F-4166-B2FC-05200C96FDA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CBB275C9-F7C1-4307-93A0-9B5BB9B01F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220242-4F14-5D95-72D8-8DDEABFBF8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634" y="2102838"/>
            <a:ext cx="5276641" cy="327253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bar graph with text and blue bars&#10;&#10;Description automatically generated">
            <a:extLst>
              <a:ext uri="{FF2B5EF4-FFF2-40B4-BE49-F238E27FC236}">
                <a16:creationId xmlns:a16="http://schemas.microsoft.com/office/drawing/2014/main" id="{1772DDA8-D2A7-2392-2D71-5E42B42D5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2285" y="2102838"/>
            <a:ext cx="5519081" cy="32725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984403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C9DAC-1165-2A57-1A19-E87A9618B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steps</a:t>
            </a:r>
          </a:p>
        </p:txBody>
      </p:sp>
      <p:pic>
        <p:nvPicPr>
          <p:cNvPr id="9" name="Picture Placeholder 8">
            <a:extLst>
              <a:ext uri="{FF2B5EF4-FFF2-40B4-BE49-F238E27FC236}">
                <a16:creationId xmlns:a16="http://schemas.microsoft.com/office/drawing/2014/main" id="{2E820677-E54A-0CBE-69DD-02D0203311E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8679" r="8679"/>
          <a:stretch/>
        </p:blipFill>
        <p:spPr/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0F74EDE-9732-8C51-B441-C73CA177B8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Scrape more data (non-banned books), especially from school-age libraries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Systematize topic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Increase accuracy to 80%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Explore </a:t>
            </a:r>
            <a:r>
              <a:rPr lang="en-US" dirty="0" err="1"/>
              <a:t>mislabelled</a:t>
            </a:r>
            <a:r>
              <a:rPr lang="en-US" dirty="0"/>
              <a:t> books in the test set – why were they </a:t>
            </a:r>
            <a:r>
              <a:rPr lang="en-US" dirty="0" err="1"/>
              <a:t>mislabelled</a:t>
            </a:r>
            <a:r>
              <a:rPr lang="en-US" dirty="0"/>
              <a:t>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7778D5-47CB-E784-0934-A4BA64CA1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2764" y="6397293"/>
            <a:ext cx="6186767" cy="365125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Image from PEN America: https://pen.org/wp-content/uploads/2022/04/Book-Bans-Index-Hero-Image-1920-%C3%97-640-px-1.png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F8833-8A05-F42A-CB95-D649E1054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073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FCE68-0761-421A-922F-077DEB0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</p:spPr>
        <p:txBody>
          <a:bodyPr>
            <a:normAutofit/>
          </a:bodyPr>
          <a:lstStyle/>
          <a:p>
            <a:r>
              <a:rPr lang="en-US" dirty="0"/>
              <a:t>Over July 1, 2021 to June 30, 2022, PEN America recorded </a:t>
            </a:r>
            <a:r>
              <a:rPr lang="en-US" b="1" dirty="0"/>
              <a:t>2531 book bans of 1656 unique books</a:t>
            </a:r>
            <a:r>
              <a:rPr lang="en-US" dirty="0"/>
              <a:t> in schools across America. </a:t>
            </a:r>
            <a:r>
              <a:rPr lang="en-US" dirty="0">
                <a:hlinkClick r:id="rId3"/>
              </a:rPr>
              <a:t>According to PEN America</a:t>
            </a:r>
            <a:r>
              <a:rPr lang="en-US" dirty="0"/>
              <a:t>, popular themes for censorship are race, history, and gender and sexuality.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2D8EB9-86D8-46F2-805C-7BA07DB989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8676267" cy="365125"/>
          </a:xfrm>
        </p:spPr>
        <p:txBody>
          <a:bodyPr/>
          <a:lstStyle/>
          <a:p>
            <a:r>
              <a:rPr lang="en-US" dirty="0"/>
              <a:t>Image from PEN America: https://pen.org/wp-content/uploads/2022/04/Book-Bans-Index-Hero-Image-1920-%C3%97-640-px-1.png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D6D7AB-45AD-4E39-B4E3-CC1786053C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A53D7EE4-1EDB-42FD-B6B7-A82C9F31F0F4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4D611C0A-6FDD-971E-007D-C73BDEC95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175" y="2406764"/>
            <a:ext cx="10153650" cy="3449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699867"/>
          </a:xfrm>
        </p:spPr>
        <p:txBody>
          <a:bodyPr/>
          <a:lstStyle/>
          <a:p>
            <a:r>
              <a:rPr lang="en-US" dirty="0"/>
              <a:t>OUR TASK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B98E-7C7D-4502-828B-DCB91E084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9044" y="1661343"/>
            <a:ext cx="4857857" cy="1005657"/>
          </a:xfrm>
        </p:spPr>
        <p:txBody>
          <a:bodyPr/>
          <a:lstStyle/>
          <a:p>
            <a:r>
              <a:rPr lang="en-US" dirty="0"/>
              <a:t>Let's build a model that will predict whether a book will be banned, and what themes (”features”) are relevant.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4E63548-DBA4-60AB-674E-B29EAD63A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4097" y="0"/>
            <a:ext cx="6077903" cy="6858000"/>
          </a:xfrm>
          <a:prstGeom prst="rect">
            <a:avLst/>
          </a:prstGeom>
        </p:spPr>
      </p:pic>
      <p:sp>
        <p:nvSpPr>
          <p:cNvPr id="12" name="Footer Placeholder 13">
            <a:extLst>
              <a:ext uri="{FF2B5EF4-FFF2-40B4-BE49-F238E27FC236}">
                <a16:creationId xmlns:a16="http://schemas.microsoft.com/office/drawing/2014/main" id="{118D8B8F-E381-1E30-D522-DCBFBBCD9F0A}"/>
              </a:ext>
            </a:extLst>
          </p:cNvPr>
          <p:cNvSpPr txBox="1">
            <a:spLocks/>
          </p:cNvSpPr>
          <p:nvPr/>
        </p:nvSpPr>
        <p:spPr>
          <a:xfrm>
            <a:off x="715383" y="6356350"/>
            <a:ext cx="5294892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50" dirty="0">
                <a:latin typeface="+mj-lt"/>
              </a:rPr>
              <a:t>Image from PEN America: https://pen.org/wp-content/uploads/2023/09/Banned-in-the-USA-Hero-Image-Option_V3.png</a:t>
            </a:r>
          </a:p>
        </p:txBody>
      </p:sp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F1A4-FDC6-4E36-8371-74F8E9B7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dirty="0"/>
              <a:t>Data</a:t>
            </a:r>
          </a:p>
        </p:txBody>
      </p:sp>
      <p:graphicFrame>
        <p:nvGraphicFramePr>
          <p:cNvPr id="14" name="Content Placeholder 2" descr="Timeline Placeholder ">
            <a:extLst>
              <a:ext uri="{FF2B5EF4-FFF2-40B4-BE49-F238E27FC236}">
                <a16:creationId xmlns:a16="http://schemas.microsoft.com/office/drawing/2014/main" id="{2FEBF416-9260-4E53-9F09-8553200D57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480866690"/>
              </p:ext>
            </p:extLst>
          </p:nvPr>
        </p:nvGraphicFramePr>
        <p:xfrm>
          <a:off x="695325" y="1941513"/>
          <a:ext cx="10798175" cy="4021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B878A-596D-41EE-B917-67BA126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462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0F8DCC1-129D-8C6A-98C1-264D75CEB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998" y="2747658"/>
            <a:ext cx="1534438" cy="1432520"/>
          </a:xfrm>
          <a:prstGeom prst="rect">
            <a:avLst/>
          </a:prstGeom>
        </p:spPr>
      </p:pic>
      <p:pic>
        <p:nvPicPr>
          <p:cNvPr id="28" name="Picture 27" descr="A logo of a person&#10;&#10;Description automatically generated with medium confidence">
            <a:extLst>
              <a:ext uri="{FF2B5EF4-FFF2-40B4-BE49-F238E27FC236}">
                <a16:creationId xmlns:a16="http://schemas.microsoft.com/office/drawing/2014/main" id="{AA2CE307-12AA-CD92-A5B3-29FD3DA7B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68060" y="5110591"/>
            <a:ext cx="2360812" cy="1272987"/>
          </a:xfrm>
          <a:prstGeom prst="rect">
            <a:avLst/>
          </a:prstGeom>
        </p:spPr>
      </p:pic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/>
          <a:lstStyle/>
          <a:p>
            <a:r>
              <a:rPr lang="en-US" dirty="0"/>
              <a:t>Tools used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 err="1"/>
              <a:t>Numpy</a:t>
            </a:r>
            <a:r>
              <a:rPr lang="en-US" dirty="0"/>
              <a:t> and pandas for data wrangling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requests and </a:t>
            </a:r>
            <a:r>
              <a:rPr lang="en-US" dirty="0" err="1"/>
              <a:t>BeautifulSoup</a:t>
            </a:r>
            <a:r>
              <a:rPr lang="en-US" dirty="0"/>
              <a:t> for web scraping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Google Books API for obtaining book descriptions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matplotlib, seaborn, and </a:t>
            </a:r>
            <a:r>
              <a:rPr lang="en-US" dirty="0" err="1"/>
              <a:t>Scattertext</a:t>
            </a:r>
            <a:r>
              <a:rPr lang="en-US" dirty="0"/>
              <a:t> for data visualization and analysis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NLTK and spacy for NLP analysis (</a:t>
            </a:r>
            <a:r>
              <a:rPr lang="en-US" dirty="0" err="1"/>
              <a:t>stopwords</a:t>
            </a:r>
            <a:r>
              <a:rPr lang="en-US" dirty="0"/>
              <a:t>, tokenization, lemmatization, and more)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CountVectorizer</a:t>
            </a:r>
            <a:r>
              <a:rPr lang="en-US" dirty="0"/>
              <a:t> and TFIDF for vectorizing words in book descriptions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TruncatedSVD</a:t>
            </a:r>
            <a:r>
              <a:rPr lang="en-US" dirty="0"/>
              <a:t> and NMF for topic modelling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 err="1"/>
              <a:t>sklearn</a:t>
            </a:r>
            <a:r>
              <a:rPr lang="en-US" dirty="0"/>
              <a:t> for modelling and evaluation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8" name="Picture 7" descr="A blue and black logo&#10;&#10;Description automatically generated">
            <a:extLst>
              <a:ext uri="{FF2B5EF4-FFF2-40B4-BE49-F238E27FC236}">
                <a16:creationId xmlns:a16="http://schemas.microsoft.com/office/drawing/2014/main" id="{C7B3A259-2C12-41AF-2CEA-CA65A470B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085" y="450555"/>
            <a:ext cx="1454445" cy="1454445"/>
          </a:xfrm>
          <a:prstGeom prst="rect">
            <a:avLst/>
          </a:prstGeom>
        </p:spPr>
      </p:pic>
      <p:pic>
        <p:nvPicPr>
          <p:cNvPr id="11" name="Picture 10" descr="A logo on a black background&#10;&#10;Description automatically generated">
            <a:extLst>
              <a:ext uri="{FF2B5EF4-FFF2-40B4-BE49-F238E27FC236}">
                <a16:creationId xmlns:a16="http://schemas.microsoft.com/office/drawing/2014/main" id="{1A02F14B-E4D9-4D8B-0357-D90E59920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37547" y="526755"/>
            <a:ext cx="1605451" cy="1605451"/>
          </a:xfrm>
          <a:prstGeom prst="rect">
            <a:avLst/>
          </a:prstGeom>
        </p:spPr>
      </p:pic>
      <p:pic>
        <p:nvPicPr>
          <p:cNvPr id="18" name="Picture 17" descr="A medical symbol with wings and a triangle&#10;&#10;Description automatically generated">
            <a:extLst>
              <a:ext uri="{FF2B5EF4-FFF2-40B4-BE49-F238E27FC236}">
                <a16:creationId xmlns:a16="http://schemas.microsoft.com/office/drawing/2014/main" id="{6A919C3A-5F67-C3E6-C27E-0430AA2475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7015" y="496475"/>
            <a:ext cx="1583883" cy="2026191"/>
          </a:xfrm>
          <a:prstGeom prst="rect">
            <a:avLst/>
          </a:prstGeom>
        </p:spPr>
      </p:pic>
      <p:pic>
        <p:nvPicPr>
          <p:cNvPr id="20" name="Picture 19" descr="A blue and orange logo&#10;&#10;Description automatically generated">
            <a:extLst>
              <a:ext uri="{FF2B5EF4-FFF2-40B4-BE49-F238E27FC236}">
                <a16:creationId xmlns:a16="http://schemas.microsoft.com/office/drawing/2014/main" id="{A458D440-8C71-A702-30B0-37405B5993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49951" y="3038823"/>
            <a:ext cx="3193047" cy="638609"/>
          </a:xfrm>
          <a:prstGeom prst="rect">
            <a:avLst/>
          </a:prstGeom>
        </p:spPr>
      </p:pic>
      <p:pic>
        <p:nvPicPr>
          <p:cNvPr id="22" name="Picture 21" descr="A logo with a mountain and a city&#10;&#10;Description automatically generated with medium confidence">
            <a:extLst>
              <a:ext uri="{FF2B5EF4-FFF2-40B4-BE49-F238E27FC236}">
                <a16:creationId xmlns:a16="http://schemas.microsoft.com/office/drawing/2014/main" id="{10A2F676-B96A-B84D-B15F-A4E737C674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8557" y="3925522"/>
            <a:ext cx="1398990" cy="1678788"/>
          </a:xfrm>
          <a:prstGeom prst="rect">
            <a:avLst/>
          </a:prstGeom>
        </p:spPr>
      </p:pic>
      <p:pic>
        <p:nvPicPr>
          <p:cNvPr id="24" name="Picture 23" descr="A blue and black logo&#10;&#10;Description automatically generated">
            <a:extLst>
              <a:ext uri="{FF2B5EF4-FFF2-40B4-BE49-F238E27FC236}">
                <a16:creationId xmlns:a16="http://schemas.microsoft.com/office/drawing/2014/main" id="{E91AE0A5-613B-504E-19CE-1A6A6649B2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218" y="3825398"/>
            <a:ext cx="1560454" cy="1697521"/>
          </a:xfrm>
          <a:prstGeom prst="rect">
            <a:avLst/>
          </a:prstGeom>
        </p:spPr>
      </p:pic>
      <p:pic>
        <p:nvPicPr>
          <p:cNvPr id="26" name="Picture 25" descr="A blue text on a black background&#10;&#10;Description automatically generated">
            <a:extLst>
              <a:ext uri="{FF2B5EF4-FFF2-40B4-BE49-F238E27FC236}">
                <a16:creationId xmlns:a16="http://schemas.microsoft.com/office/drawing/2014/main" id="{4AE23418-D82D-A0F2-F695-4694888BE3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7887" y="5010379"/>
            <a:ext cx="2209572" cy="2209572"/>
          </a:xfrm>
          <a:prstGeom prst="rect">
            <a:avLst/>
          </a:prstGeom>
        </p:spPr>
      </p:pic>
      <p:pic>
        <p:nvPicPr>
          <p:cNvPr id="30" name="Picture 29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233B8188-002B-68A3-EFE9-D6A7FAB868F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2668" y="1774692"/>
            <a:ext cx="3332448" cy="1432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68FE2-40E0-E996-D19E-9E6FBD4E5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Wrangling and EDA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105909-E0ED-8E8D-7C50-A8CE43A80A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099" y="2003375"/>
            <a:ext cx="9725025" cy="526767"/>
          </a:xfrm>
        </p:spPr>
        <p:txBody>
          <a:bodyPr/>
          <a:lstStyle/>
          <a:p>
            <a:r>
              <a:rPr lang="en-US" dirty="0"/>
              <a:t>I cleaned my data (”Book Descriptions”) using various NLP techniques: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CFA192-26F9-795C-77CA-7BC307A7E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8343901" cy="2184597"/>
          </a:xfrm>
        </p:spPr>
        <p:txBody>
          <a:bodyPr/>
          <a:lstStyle/>
          <a:p>
            <a:r>
              <a:rPr lang="en-US" dirty="0"/>
              <a:t>removed </a:t>
            </a:r>
            <a:r>
              <a:rPr lang="en-US" dirty="0" err="1"/>
              <a:t>stopwords</a:t>
            </a:r>
            <a:endParaRPr lang="en-US" dirty="0"/>
          </a:p>
          <a:p>
            <a:r>
              <a:rPr lang="en-US" dirty="0"/>
              <a:t>removed all words except nouns and adjectives</a:t>
            </a:r>
          </a:p>
          <a:p>
            <a:r>
              <a:rPr lang="en-US" dirty="0"/>
              <a:t>lemmatized words</a:t>
            </a:r>
          </a:p>
          <a:p>
            <a:r>
              <a:rPr lang="en-US" dirty="0"/>
              <a:t>removed descriptions with too few words &amp; truncated descriptions with too many</a:t>
            </a:r>
          </a:p>
          <a:p>
            <a:r>
              <a:rPr lang="en-US" dirty="0"/>
              <a:t>and more.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B645637-41E0-F1E4-1615-7200942AE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6</a:t>
            </a:fld>
            <a:endParaRPr lang="en-US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80A858D-EAFC-76D9-4AFF-2E6CF738CDE7}"/>
              </a:ext>
            </a:extLst>
          </p:cNvPr>
          <p:cNvSpPr txBox="1">
            <a:spLocks/>
          </p:cNvSpPr>
          <p:nvPr/>
        </p:nvSpPr>
        <p:spPr>
          <a:xfrm>
            <a:off x="800099" y="5077062"/>
            <a:ext cx="9725025" cy="1461850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 used </a:t>
            </a:r>
            <a:r>
              <a:rPr lang="en-US" dirty="0" err="1"/>
              <a:t>Scattertext</a:t>
            </a:r>
            <a:r>
              <a:rPr lang="en-US" dirty="0"/>
              <a:t> to create a visualization of nouns and adjectives appearing in the descriptions of banned and non-banned books (see next slide)…</a:t>
            </a:r>
          </a:p>
        </p:txBody>
      </p:sp>
    </p:spTree>
    <p:extLst>
      <p:ext uri="{BB962C8B-B14F-4D97-AF65-F5344CB8AC3E}">
        <p14:creationId xmlns:p14="http://schemas.microsoft.com/office/powerpoint/2010/main" val="1859266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3A1A2-6140-A639-84B6-6D5766903F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929943"/>
            <a:ext cx="11874263" cy="1051914"/>
          </a:xfrm>
        </p:spPr>
        <p:txBody>
          <a:bodyPr/>
          <a:lstStyle/>
          <a:p>
            <a:pPr algn="l"/>
            <a:r>
              <a:rPr lang="en-US" dirty="0" err="1"/>
              <a:t>scattertext</a:t>
            </a:r>
            <a:r>
              <a:rPr lang="en-US" dirty="0"/>
              <a:t>: frequent nouns &amp; Adjectives</a:t>
            </a:r>
          </a:p>
        </p:txBody>
      </p:sp>
      <p:pic>
        <p:nvPicPr>
          <p:cNvPr id="8" name="Content Placeholder 7" descr="A colorful lines of dots&#10;&#10;Description automatically generated with medium confidence">
            <a:extLst>
              <a:ext uri="{FF2B5EF4-FFF2-40B4-BE49-F238E27FC236}">
                <a16:creationId xmlns:a16="http://schemas.microsoft.com/office/drawing/2014/main" id="{73362812-91D6-2325-51F0-AA746F42BDB3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/>
          <a:stretch>
            <a:fillRect/>
          </a:stretch>
        </p:blipFill>
        <p:spPr>
          <a:xfrm>
            <a:off x="1266291" y="1630363"/>
            <a:ext cx="9272911" cy="472598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C82D5-DF23-E58C-9C0E-E5BE0BF61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9574305" cy="365125"/>
          </a:xfrm>
        </p:spPr>
        <p:txBody>
          <a:bodyPr/>
          <a:lstStyle/>
          <a:p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You can see the interactive </a:t>
            </a:r>
            <a:r>
              <a:rPr lang="en-US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Scattertext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Visualization </a:t>
            </a:r>
            <a:r>
              <a:rPr lang="en-US" u="sng" dirty="0">
                <a:solidFill>
                  <a:srgbClr val="0563C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here</a:t>
            </a:r>
            <a:r>
              <a:rPr lang="en-US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. Note that it will take some time to load.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BED7B5-7FA0-2D11-579E-D9584A272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0613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4A6A2756-6ED6-43F6-B815-E072B1534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</p:spPr>
        <p:txBody>
          <a:bodyPr/>
          <a:lstStyle/>
          <a:p>
            <a:r>
              <a:rPr lang="en-US" dirty="0"/>
              <a:t>Topic modelling: TFIDF and </a:t>
            </a:r>
            <a:r>
              <a:rPr lang="en-US" dirty="0" err="1"/>
              <a:t>nmf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9876A-BC55-4DB7-BA35-73529A684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F0DF38-18D4-4B4F-8831-376C71C9D1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5B920D-84E7-484C-AD47-6294D4E4D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34" name="Picture 33" descr="A screenshot of a computer&#10;&#10;Description automatically generated">
            <a:extLst>
              <a:ext uri="{FF2B5EF4-FFF2-40B4-BE49-F238E27FC236}">
                <a16:creationId xmlns:a16="http://schemas.microsoft.com/office/drawing/2014/main" id="{3F26E806-9610-9B39-B2C6-C1D8A22EF2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6732" y="1651921"/>
            <a:ext cx="3770032" cy="4296182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859B2DF3-E54B-E915-E7DA-8C08690F2A62}"/>
              </a:ext>
            </a:extLst>
          </p:cNvPr>
          <p:cNvSpPr txBox="1"/>
          <p:nvPr/>
        </p:nvSpPr>
        <p:spPr>
          <a:xfrm>
            <a:off x="6483408" y="1719830"/>
            <a:ext cx="5826872" cy="4228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nyt_author</a:t>
            </a:r>
            <a:r>
              <a:rPr lang="en-US" kern="100" dirty="0"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  <a:endParaRPr lang="en-US" sz="1800" kern="1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2.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middle_and_high_school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3.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award_winning_childrens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4.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gender_and_sexuality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5.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families_and_home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6.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race_and_america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7.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growing_up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8.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young_woman_meets_man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9. “classics”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10.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boy_girl_story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11.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book_series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12.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lgbtq_sexuality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13. “friendship”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14. “</a:t>
            </a:r>
            <a:r>
              <a:rPr lang="en-US" sz="1800" kern="100" dirty="0" err="1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prize_novel</a:t>
            </a:r>
            <a:r>
              <a:rPr lang="en-US" sz="1800" kern="100" dirty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3507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57018DC-5BFA-42F7-884E-E07F6383A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dirty="0"/>
              <a:t>Modelling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97743BA3-3BDB-497A-9D20-735541BDF84E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858037817"/>
              </p:ext>
            </p:extLst>
          </p:nvPr>
        </p:nvGraphicFramePr>
        <p:xfrm>
          <a:off x="1423236" y="2623301"/>
          <a:ext cx="9729875" cy="198653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646338">
                  <a:extLst>
                    <a:ext uri="{9D8B030D-6E8A-4147-A177-3AD203B41FA5}">
                      <a16:colId xmlns:a16="http://schemas.microsoft.com/office/drawing/2014/main" val="1517755082"/>
                    </a:ext>
                  </a:extLst>
                </a:gridCol>
                <a:gridCol w="1596953">
                  <a:extLst>
                    <a:ext uri="{9D8B030D-6E8A-4147-A177-3AD203B41FA5}">
                      <a16:colId xmlns:a16="http://schemas.microsoft.com/office/drawing/2014/main" val="2446386500"/>
                    </a:ext>
                  </a:extLst>
                </a:gridCol>
                <a:gridCol w="1621646">
                  <a:extLst>
                    <a:ext uri="{9D8B030D-6E8A-4147-A177-3AD203B41FA5}">
                      <a16:colId xmlns:a16="http://schemas.microsoft.com/office/drawing/2014/main" val="3308918160"/>
                    </a:ext>
                  </a:extLst>
                </a:gridCol>
                <a:gridCol w="1621646">
                  <a:extLst>
                    <a:ext uri="{9D8B030D-6E8A-4147-A177-3AD203B41FA5}">
                      <a16:colId xmlns:a16="http://schemas.microsoft.com/office/drawing/2014/main" val="1854486728"/>
                    </a:ext>
                  </a:extLst>
                </a:gridCol>
                <a:gridCol w="1621646">
                  <a:extLst>
                    <a:ext uri="{9D8B030D-6E8A-4147-A177-3AD203B41FA5}">
                      <a16:colId xmlns:a16="http://schemas.microsoft.com/office/drawing/2014/main" val="1816868030"/>
                    </a:ext>
                  </a:extLst>
                </a:gridCol>
                <a:gridCol w="1621646">
                  <a:extLst>
                    <a:ext uri="{9D8B030D-6E8A-4147-A177-3AD203B41FA5}">
                      <a16:colId xmlns:a16="http://schemas.microsoft.com/office/drawing/2014/main" val="1808496511"/>
                    </a:ext>
                  </a:extLst>
                </a:gridCol>
              </a:tblGrid>
              <a:tr h="66217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Dummy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1" dirty="0">
                          <a:solidFill>
                            <a:schemeClr val="bg1"/>
                          </a:solidFill>
                          <a:latin typeface="+mj-lt"/>
                        </a:rPr>
                        <a:t>Logistic Regression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KNN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1800" b="0" dirty="0">
                          <a:solidFill>
                            <a:schemeClr val="bg1"/>
                          </a:solidFill>
                          <a:latin typeface="+mj-lt"/>
                        </a:rPr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00351803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Training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1.0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1628125"/>
                  </a:ext>
                </a:extLst>
              </a:tr>
              <a:tr h="662178">
                <a:tc>
                  <a:txBody>
                    <a:bodyPr/>
                    <a:lstStyle/>
                    <a:p>
                      <a:r>
                        <a:rPr lang="en-US" sz="1800" dirty="0"/>
                        <a:t>Test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0.63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b="1" dirty="0"/>
                        <a:t>0.78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0.80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0.76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2315634"/>
                  </a:ext>
                </a:extLst>
              </a:tr>
            </a:tbl>
          </a:graphicData>
        </a:graphic>
      </p:graphicFrame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2F5BF4A0-99A8-4CC6-A7EA-4D267598A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C9AD1602-B35F-4F17-AB81-5190F762E4A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465E707-883C-4773-BB50-7A780F2A9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73511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{60641BCD-216D-42F6-9017-80C32B3CFC7B}tf67498733_win32</Template>
  <TotalTime>325</TotalTime>
  <Words>705</Words>
  <Application>Microsoft Office PowerPoint</Application>
  <PresentationFormat>Widescreen</PresentationFormat>
  <Paragraphs>116</Paragraphs>
  <Slides>12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Calisto MT</vt:lpstr>
      <vt:lpstr>Univers Condensed</vt:lpstr>
      <vt:lpstr>ChronicleVTI</vt:lpstr>
      <vt:lpstr>Predicting book bans with topic modelling and logistic regression</vt:lpstr>
      <vt:lpstr>Introduction</vt:lpstr>
      <vt:lpstr>OUR TASK</vt:lpstr>
      <vt:lpstr>Data</vt:lpstr>
      <vt:lpstr>Tools used</vt:lpstr>
      <vt:lpstr>Data Wrangling and EDA</vt:lpstr>
      <vt:lpstr>scattertext: frequent nouns &amp; Adjectives</vt:lpstr>
      <vt:lpstr>Topic modelling: TFIDF and nmf</vt:lpstr>
      <vt:lpstr>Modelling</vt:lpstr>
      <vt:lpstr>Final Model: logistic regression</vt:lpstr>
      <vt:lpstr>Best predictors for banned books</vt:lpstr>
      <vt:lpstr>Future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Predicting book bans with topic modelling and logistic regression</dc:title>
  <dc:creator>Shirley</dc:creator>
  <cp:lastModifiedBy>Shirley</cp:lastModifiedBy>
  <cp:revision>34</cp:revision>
  <dcterms:created xsi:type="dcterms:W3CDTF">2023-11-14T17:14:42Z</dcterms:created>
  <dcterms:modified xsi:type="dcterms:W3CDTF">2023-11-14T22:40:22Z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